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9ea6042aa1440b" /><Relationship Type="http://schemas.openxmlformats.org/officeDocument/2006/relationships/extended-properties" Target="/docProps/app.xml" Id="R4a61848d51b443de" /><Relationship Type="http://schemas.openxmlformats.org/officeDocument/2006/relationships/officeDocument" Target="/ppt/presentation.xml" Id="R2db3f3d9a4704140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7f874b9acee24886"/>
    <p:sldMasterId xmlns:r="http://schemas.openxmlformats.org/officeDocument/2006/relationships" id="2147483660" r:id="Ra6205d2f166e49ff"/>
  </p:sldMasterIdLst>
  <p:sldIdLst>
    <p:sldId xmlns:r="http://schemas.openxmlformats.org/officeDocument/2006/relationships" id="256" r:id="Rfe854f61c5d04589"/>
    <p:sldId xmlns:r="http://schemas.openxmlformats.org/officeDocument/2006/relationships" id="257" r:id="R4d60ed6c23d744e6"/>
    <p:sldId xmlns:r="http://schemas.openxmlformats.org/officeDocument/2006/relationships" id="258" r:id="R68468de6e5b046c1"/>
    <p:sldId xmlns:r="http://schemas.openxmlformats.org/officeDocument/2006/relationships" id="259" r:id="Rab59133327234533"/>
    <p:sldId xmlns:r="http://schemas.openxmlformats.org/officeDocument/2006/relationships" id="260" r:id="Rdc4226ad3c874736"/>
    <p:sldId xmlns:r="http://schemas.openxmlformats.org/officeDocument/2006/relationships" id="261" r:id="Rcb0fb3e95db34dda"/>
    <p:sldId xmlns:r="http://schemas.openxmlformats.org/officeDocument/2006/relationships" id="262" r:id="Rcd2ad20b5f054211"/>
    <p:sldId xmlns:r="http://schemas.openxmlformats.org/officeDocument/2006/relationships" id="263" r:id="Rf71464ca012b4064"/>
    <p:sldId xmlns:r="http://schemas.openxmlformats.org/officeDocument/2006/relationships" id="264" r:id="Re9a625e26e0b4c49"/>
    <p:sldId xmlns:r="http://schemas.openxmlformats.org/officeDocument/2006/relationships" id="265" r:id="R298bb5dde6924aac"/>
    <p:sldId xmlns:r="http://schemas.openxmlformats.org/officeDocument/2006/relationships" id="266" r:id="R9ac7fa8b22c8439f"/>
    <p:sldId xmlns:r="http://schemas.openxmlformats.org/officeDocument/2006/relationships" id="267" r:id="R0e4a2fb385884998"/>
    <p:sldId xmlns:r="http://schemas.openxmlformats.org/officeDocument/2006/relationships" id="268" r:id="Rf14823140bcd4e6c"/>
    <p:sldId xmlns:r="http://schemas.openxmlformats.org/officeDocument/2006/relationships" id="269" r:id="R64bdee9244444afc"/>
    <p:sldId xmlns:r="http://schemas.openxmlformats.org/officeDocument/2006/relationships" id="270" r:id="R5512bdf3086f43b1"/>
    <p:sldId xmlns:r="http://schemas.openxmlformats.org/officeDocument/2006/relationships" id="271" r:id="R7a14010f5c7f4c9d"/>
    <p:sldId xmlns:r="http://schemas.openxmlformats.org/officeDocument/2006/relationships" id="272" r:id="Rb544d4b2e4b34782"/>
    <p:sldId xmlns:r="http://schemas.openxmlformats.org/officeDocument/2006/relationships" id="273" r:id="Rad09cf99c56442ec"/>
    <p:sldId xmlns:r="http://schemas.openxmlformats.org/officeDocument/2006/relationships" id="274" r:id="R4d45b7f3105e45f6"/>
    <p:sldId xmlns:r="http://schemas.openxmlformats.org/officeDocument/2006/relationships" id="275" r:id="Rb6ae7352fbfa4658"/>
    <p:sldId xmlns:r="http://schemas.openxmlformats.org/officeDocument/2006/relationships" id="276" r:id="R976c432f71be43a8"/>
    <p:sldId xmlns:r="http://schemas.openxmlformats.org/officeDocument/2006/relationships" id="277" r:id="R91923f7ba9d54863"/>
    <p:sldId xmlns:r="http://schemas.openxmlformats.org/officeDocument/2006/relationships" id="278" r:id="Rd5488bb11fbb4a5d"/>
    <p:sldId xmlns:r="http://schemas.openxmlformats.org/officeDocument/2006/relationships" id="279" r:id="Re70977a71f494194"/>
    <p:sldId xmlns:r="http://schemas.openxmlformats.org/officeDocument/2006/relationships" id="280" r:id="R9a2b2c13f9944dc0"/>
    <p:sldId xmlns:r="http://schemas.openxmlformats.org/officeDocument/2006/relationships" id="281" r:id="R6ee273a836d64c3b"/>
  </p:sldIdLst>
  <p:sldSz cx="12192000" cy="6858000"/>
  <p:notesSz cx="6858000" cy="9144000"/>
  <p:embeddedFontLst>
    <p:embeddedFont>
      <p:font typeface="微软雅黑"/>
      <p:regular xmlns:r="http://schemas.openxmlformats.org/officeDocument/2006/relationships" r:id="Rf5c193c245db4fac"/>
      <p:bold xmlns:r="http://schemas.openxmlformats.org/officeDocument/2006/relationships" r:id="R275baf468b8346ca"/>
    </p:embeddedFont>
    <p:embeddedFont>
      <p:font typeface="Bahnschrift SemiBold SemiCondensed"/>
      <p:bold xmlns:r="http://schemas.openxmlformats.org/officeDocument/2006/relationships" r:id="R3da0a316acaa43a1"/>
    </p:embeddedFont>
    <p:embeddedFont>
      <p:font typeface="Calibri"/>
      <p:regular xmlns:r="http://schemas.openxmlformats.org/officeDocument/2006/relationships" r:id="Re3f031b3b9bb485e"/>
      <p:bold xmlns:r="http://schemas.openxmlformats.org/officeDocument/2006/relationships" r:id="R72a283062d6a4429"/>
      <p:italic xmlns:r="http://schemas.openxmlformats.org/officeDocument/2006/relationships" r:id="Rd9ea0856c27347ae"/>
      <p:boldItalic xmlns:r="http://schemas.openxmlformats.org/officeDocument/2006/relationships" r:id="R15bd5431bee745e4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3f64fb85254020" /><Relationship Type="http://schemas.openxmlformats.org/officeDocument/2006/relationships/slideMaster" Target="/ppt/slideMasters/slideMaster1.xml" Id="R7f874b9acee24886" /><Relationship Type="http://schemas.openxmlformats.org/officeDocument/2006/relationships/slideMaster" Target="/ppt/slideMasters/slideMaster2.xml" Id="Ra6205d2f166e49ff" /><Relationship Type="http://schemas.openxmlformats.org/officeDocument/2006/relationships/presProps" Target="/ppt/presProps.xml" Id="R089b0351838f4f6d" /><Relationship Type="http://schemas.openxmlformats.org/officeDocument/2006/relationships/viewProps" Target="/ppt/viewProps.xml" Id="Ra182c938e93f4075" /><Relationship Type="http://schemas.openxmlformats.org/officeDocument/2006/relationships/tableStyles" Target="/ppt/tableStyles.xml" Id="Re1779e7f7ccd4fa6" /><Relationship Type="http://schemas.openxmlformats.org/officeDocument/2006/relationships/font" Target="/ppt/fonts/font.dat" Id="Rf5c193c245db4fac" /><Relationship Type="http://schemas.openxmlformats.org/officeDocument/2006/relationships/font" Target="/ppt/fonts/font2.dat" Id="R275baf468b8346ca" /><Relationship Type="http://schemas.openxmlformats.org/officeDocument/2006/relationships/font" Target="/ppt/fonts/font3.dat" Id="R3da0a316acaa43a1" /><Relationship Type="http://schemas.openxmlformats.org/officeDocument/2006/relationships/font" Target="/ppt/fonts/font4.dat" Id="Re3f031b3b9bb485e" /><Relationship Type="http://schemas.openxmlformats.org/officeDocument/2006/relationships/font" Target="/ppt/fonts/font5.dat" Id="R72a283062d6a4429" /><Relationship Type="http://schemas.openxmlformats.org/officeDocument/2006/relationships/font" Target="/ppt/fonts/font6.dat" Id="Rd9ea0856c27347ae" /><Relationship Type="http://schemas.openxmlformats.org/officeDocument/2006/relationships/font" Target="/ppt/fonts/font7.dat" Id="R15bd5431bee745e4" /><Relationship Type="http://schemas.openxmlformats.org/officeDocument/2006/relationships/slide" Target="/ppt/slides/slide1.xml" Id="Rfe854f61c5d04589" /><Relationship Type="http://schemas.openxmlformats.org/officeDocument/2006/relationships/slide" Target="/ppt/slides/slide2.xml" Id="R4d60ed6c23d744e6" /><Relationship Type="http://schemas.openxmlformats.org/officeDocument/2006/relationships/slide" Target="/ppt/slides/slide3.xml" Id="R68468de6e5b046c1" /><Relationship Type="http://schemas.openxmlformats.org/officeDocument/2006/relationships/slide" Target="/ppt/slides/slide4.xml" Id="Rab59133327234533" /><Relationship Type="http://schemas.openxmlformats.org/officeDocument/2006/relationships/slide" Target="/ppt/slides/slide5.xml" Id="Rdc4226ad3c874736" /><Relationship Type="http://schemas.openxmlformats.org/officeDocument/2006/relationships/slide" Target="/ppt/slides/slide6.xml" Id="Rcb0fb3e95db34dda" /><Relationship Type="http://schemas.openxmlformats.org/officeDocument/2006/relationships/slide" Target="/ppt/slides/slide7.xml" Id="Rcd2ad20b5f054211" /><Relationship Type="http://schemas.openxmlformats.org/officeDocument/2006/relationships/slide" Target="/ppt/slides/slide8.xml" Id="Rf71464ca012b4064" /><Relationship Type="http://schemas.openxmlformats.org/officeDocument/2006/relationships/slide" Target="/ppt/slides/slide9.xml" Id="Re9a625e26e0b4c49" /><Relationship Type="http://schemas.openxmlformats.org/officeDocument/2006/relationships/slide" Target="/ppt/slides/slide10.xml" Id="R298bb5dde6924aac" /><Relationship Type="http://schemas.openxmlformats.org/officeDocument/2006/relationships/slide" Target="/ppt/slides/slide11.xml" Id="R9ac7fa8b22c8439f" /><Relationship Type="http://schemas.openxmlformats.org/officeDocument/2006/relationships/slide" Target="/ppt/slides/slide12.xml" Id="R0e4a2fb385884998" /><Relationship Type="http://schemas.openxmlformats.org/officeDocument/2006/relationships/slide" Target="/ppt/slides/slide13.xml" Id="Rf14823140bcd4e6c" /><Relationship Type="http://schemas.openxmlformats.org/officeDocument/2006/relationships/slide" Target="/ppt/slides/slide14.xml" Id="R64bdee9244444afc" /><Relationship Type="http://schemas.openxmlformats.org/officeDocument/2006/relationships/slide" Target="/ppt/slides/slide15.xml" Id="R5512bdf3086f43b1" /><Relationship Type="http://schemas.openxmlformats.org/officeDocument/2006/relationships/slide" Target="/ppt/slides/slide16.xml" Id="R7a14010f5c7f4c9d" /><Relationship Type="http://schemas.openxmlformats.org/officeDocument/2006/relationships/slide" Target="/ppt/slides/slide17.xml" Id="Rb544d4b2e4b34782" /><Relationship Type="http://schemas.openxmlformats.org/officeDocument/2006/relationships/slide" Target="/ppt/slides/slide18.xml" Id="Rad09cf99c56442ec" /><Relationship Type="http://schemas.openxmlformats.org/officeDocument/2006/relationships/slide" Target="/ppt/slides/slide19.xml" Id="R4d45b7f3105e45f6" /><Relationship Type="http://schemas.openxmlformats.org/officeDocument/2006/relationships/slide" Target="/ppt/slides/slide20.xml" Id="Rb6ae7352fbfa4658" /><Relationship Type="http://schemas.openxmlformats.org/officeDocument/2006/relationships/slide" Target="/ppt/slides/slide21.xml" Id="R976c432f71be43a8" /><Relationship Type="http://schemas.openxmlformats.org/officeDocument/2006/relationships/slide" Target="/ppt/slides/slide22.xml" Id="R91923f7ba9d54863" /><Relationship Type="http://schemas.openxmlformats.org/officeDocument/2006/relationships/slide" Target="/ppt/slides/slide23.xml" Id="Rd5488bb11fbb4a5d" /><Relationship Type="http://schemas.openxmlformats.org/officeDocument/2006/relationships/slide" Target="/ppt/slides/slide24.xml" Id="Re70977a71f494194" /><Relationship Type="http://schemas.openxmlformats.org/officeDocument/2006/relationships/slide" Target="/ppt/slides/slide25.xml" Id="R9a2b2c13f9944dc0" /><Relationship Type="http://schemas.openxmlformats.org/officeDocument/2006/relationships/slide" Target="/ppt/slides/slide26.xml" Id="R6ee273a836d64c3b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511e81e842491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f0b57fc28249f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f0fe4ff94d492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89863f3fb34f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c99f05467c438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bc49758dc84a7b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bb47eecef443b8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fc33f84ef2467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e6ded6f749409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bec8c5c6094fdc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acd5fcebc3444d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3d1eabddfbd4d80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f4579f41fd449c1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3b81aa6f6564636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a0e1383937f4c89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25a69f474e14e1e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1bc09385a054ac4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3645ea53f7a40fd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a50c198a8804d67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b85166f5a9b4cd5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8787b0ed3a149d3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a07bf29a55f4dee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1EAE62C-20E7-46E6-94FA-E84C6E04FB03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9958F4D1-5B44-47B9-A85E-D1E4027DAD1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F7003351-8C2B-4A40-A6DB-F84AE9B60FC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FD07D4F2-4988-47A0-8189-F3030384011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AA93B4F9-1778-4A7D-87C7-55531F58E8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638FF664-EFFE-4698-B1EA-EADC3FCBC4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6334446D-119D-472F-BEBE-41A4EC8B691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1E792D57-4978-4F12-A3D5-77840ED1871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9F8CBDFF-6A48-401A-AF5E-0581B007D00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ACC021C9-2C90-44B6-8AE1-A04AEA7C91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C07FC53D-E478-486A-8261-2363AD5CA32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D8793421-5059-4E79-A199-4DCDFC02534F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437C12F6-42B9-4771-B0BD-A6BFFA6C620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D56891AD-DAA7-418D-B082-B0B453B17EC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D3222C1-D6B7-42CE-9EAC-AF3E46A9B09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B46FCC4-A725-489B-A721-463662259F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54EE6620-67FA-496F-AE1E-3D88BD8C30C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0D176845-2404-4701-A2B9-11F2FEE5F03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7581649B-5FBD-43A9-A4B1-94FB2565D5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E5F78B0E-EF3B-46DC-BB1E-4CCCA588391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873F3138-452D-4388-B31E-BDD015D68F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20D5651-F663-4F37-8009-76E8333F9E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71A4FDB7-E7EC-4894-9412-933536C90F32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8A199FCB-DB00-4408-A438-006EB8DF4B9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18630FBA-52CA-422E-A438-668F3B0DA75E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61E32EB6-8BCA-43B4-8DEB-92EF1AB91B1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A551B5B5-9779-46E3-A6B8-CCF73F757E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92885953-7673-4B12-A6FA-FC98B149B84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42BB654C-6C95-451D-B622-D002D31336C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B834863E-BB8D-4D8C-8A1A-55D54217B5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30E3B65D-18A7-4390-825D-4193BC3714F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FED4F4FE-97AC-46E8-B706-260C19F7B75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975CA847-D43E-490F-8098-7EA0E9461E0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2A1A2FE7-9F03-454B-B5B3-AF0D17FD53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7BCA4D04-5439-47E1-9478-7C88EE3CA4A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4F5853E8-29E8-443B-B6C8-B1EB6A94DA3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29268B76-F099-475F-B75F-E027E84E045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C8D6EA43-B7B5-4508-B223-40A9B25E277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4B75D291-7D9D-45C7-B77A-62E2B5648AD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F3F92BE5-17A7-4F00-A03C-42030E85302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DC1EF9EC-9703-4424-8851-37A19F23D43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09AC53A6-0A31-45FF-8BCD-1DC9682C90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B2B25C22-52A7-408C-9161-1AE05D6DE95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48FCB93D-260B-4957-8283-A92063558E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CA59771D-71CB-4CF6-97AB-7CCEBD32EFE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83F15CE1-5353-4E82-B522-24332709930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206AE1F5-B5C2-43EE-8D47-7BDFC0C6A8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8F550254-78CC-4D64-B4D9-800A288C7A8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C9B318B8-198C-46AA-9C3E-49492BA57BD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1F14AB7F-FA2A-47DF-B5B5-7D3743EB8B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8CC67CB0-AAAA-4071-B414-272E5611AE6B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BA868E96-BBFD-40D3-B0C3-B999002CD17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4C2A65C8-B628-4618-8609-47CED65A6CB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E309A3DC-949F-4401-AA0A-3B643139ED7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317B665-8D11-491B-9723-C3C8A025044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A8A52C14-41A2-48DE-91AF-85F83ADCFA27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D191C69-7E25-4EA1-B242-8F826F1E51E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A0875F14-8F16-454F-9008-104DFC29349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A770C745-42C7-42B6-939C-562359C717F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887D9A39-DB0A-423F-A3A5-03AF8FBE687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A0EF32D5-6878-4E2B-AF92-E342304AB9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3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77E8B49-8B7C-469E-AC37-B1DD8149CB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457CDA92-EB20-4358-AA0E-F0B54A41238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B83AF76F-481C-49E8-842D-E81F96CB694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C8B956B9-F53C-483B-B224-91C94E0786E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4BE2D4ED-62E0-43C9-9340-4FCF030590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4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268A8F1-F0B1-48D4-933E-477334A35F1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8E96B801-6E5F-4C90-8D71-A83F7D9A3A57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45D477C7-9812-4668-8767-6260332C09D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750761D0-6E38-412D-91D9-CB46C37A39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5C0225FD-CF5C-4C71-ADDF-5EF8BC9B79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5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63942581-1D30-4339-90F9-49E15F4829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28ECE871-76BF-4417-8C7B-3C7986278FB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767D63E3-2AE5-45D1-9B07-D348ABA74C7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E2CAA9DE-A3ED-41FF-9781-C3AFD3E649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2F6BEDB4-50B8-42FA-B949-CDE0C76B4F6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F0639C07-00CE-48A7-985B-3EBE2FE0D9B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6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6D957D51-1EB4-4BFB-83F9-6BFBAC5D8D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83ACE82A-FC40-420B-9D6D-43F8454E9C69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A4220041-D925-4383-8749-455ADB47CD1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C9959C71-0BE7-4F39-BD8D-F6F14D9C8608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446D0BCD-6E67-4E5B-81B8-1B927FFE6856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BA9D68F6-3519-42AC-8963-E8CFD9B0A71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69CB702D-5EAA-48FD-8C1E-82BF0B54A39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984501C9-42FE-4E81-942C-0501FA552B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7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9BDCDC2C-EBB1-4AFC-B9DD-6176C4D1F6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E15F64DB-EDBD-4B84-8069-B0467D0D5EB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BCC37DB7-C4D8-43E1-9853-BCECC5D05DF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26F0AADB-1301-49B0-A270-E76EDB32619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8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6DE0E333-7010-4308-9C36-8987EFC37AE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E89DEBCB-5687-4AA7-AD05-533F423787F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92456B9D-60BF-406A-B7E7-72833DCED4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19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31A2D359-A70E-47EC-ADA8-90E7FE078DB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AAEC3F55-F143-40DF-8921-0A69CD28EBC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DCB0CF3E-27EB-4717-ACE1-268316A388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27072A6A-62C7-42F5-875B-F59BAE4F6B6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C77E4851-B648-4912-9B64-6BF2EA9A27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C9E0405A-9A1F-4CC5-96C3-D9B89D274D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</p:spTree>
  </p:cSld>
</p:sldLayout>
</file>

<file path=ppt/slideLayouts/slideLayout20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E079BE8A-0854-470D-A115-A743B02C28C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7B2DB0D7-1D85-4D4A-A19F-7DFCF2FD0F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D76CF61A-7E52-438F-8418-713FCA4B05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5D5E961A-E2C7-4894-921D-E7FA1D3335F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770C7D18-7039-4D78-8554-77BD5D759F8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21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EE7AD833-4740-49B0-A67F-615F83AB4CF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220B603C-83AC-4338-9E93-39387F17B02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F6DAC216-28B2-4AE9-9A90-4731E152259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D234D63F-BA97-4976-B1A6-36F2CE8021D3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</p:spTree>
  </p:cSld>
</p:sldLayout>
</file>

<file path=ppt/slideLayouts/slideLayout22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5B77369D-C66A-4F23-9791-7EFA301789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135C6FD8-19A8-4324-94D3-D5C6543E664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0BA2C674-108D-4A9D-9564-DFDBC458CD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3B4E9B5D-A8CE-4AFB-B11D-3CB69328186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65533C06-4275-4EB3-8F26-9A810D66B8B7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3e1fe8915f453f" /><Relationship Type="http://schemas.openxmlformats.org/officeDocument/2006/relationships/slideLayout" Target="/ppt/slideLayouts/slideLayout1.xml" Id="R71bc791a95254689" /><Relationship Type="http://schemas.openxmlformats.org/officeDocument/2006/relationships/slideLayout" Target="/ppt/slideLayouts/slideLayout2.xml" Id="R6189ce120e1a4d3b" /><Relationship Type="http://schemas.openxmlformats.org/officeDocument/2006/relationships/slideLayout" Target="/ppt/slideLayouts/slideLayout3.xml" Id="R60146cc17d2c43bc" /><Relationship Type="http://schemas.openxmlformats.org/officeDocument/2006/relationships/slideLayout" Target="/ppt/slideLayouts/slideLayout4.xml" Id="Rd9bef919e34a4208" /><Relationship Type="http://schemas.openxmlformats.org/officeDocument/2006/relationships/slideLayout" Target="/ppt/slideLayouts/slideLayout5.xml" Id="Rb6533439322f4976" /><Relationship Type="http://schemas.openxmlformats.org/officeDocument/2006/relationships/slideLayout" Target="/ppt/slideLayouts/slideLayout6.xml" Id="R0cd07a2f00064f1a" /><Relationship Type="http://schemas.openxmlformats.org/officeDocument/2006/relationships/slideLayout" Target="/ppt/slideLayouts/slideLayout7.xml" Id="R01f1ea4f3425466a" /><Relationship Type="http://schemas.openxmlformats.org/officeDocument/2006/relationships/slideLayout" Target="/ppt/slideLayouts/slideLayout8.xml" Id="R46fbbf5f523a41ca" /><Relationship Type="http://schemas.openxmlformats.org/officeDocument/2006/relationships/slideLayout" Target="/ppt/slideLayouts/slideLayout9.xml" Id="Rc5e6b7f0af7f4f07" /><Relationship Type="http://schemas.openxmlformats.org/officeDocument/2006/relationships/slideLayout" Target="/ppt/slideLayouts/slideLayout10.xml" Id="Ra2eee1c882b0410f" /><Relationship Type="http://schemas.openxmlformats.org/officeDocument/2006/relationships/slideLayout" Target="/ppt/slideLayouts/slideLayout11.xml" Id="R272a029efad846c9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e16e8605504b48b1" /><Relationship Type="http://schemas.openxmlformats.org/officeDocument/2006/relationships/slideLayout" Target="/ppt/slideLayouts/slideLayout12.xml" Id="R2205988ce3854450" /><Relationship Type="http://schemas.openxmlformats.org/officeDocument/2006/relationships/slideLayout" Target="/ppt/slideLayouts/slideLayout13.xml" Id="R14b85c89c6484e87" /><Relationship Type="http://schemas.openxmlformats.org/officeDocument/2006/relationships/slideLayout" Target="/ppt/slideLayouts/slideLayout14.xml" Id="Rf81bf451baff464a" /><Relationship Type="http://schemas.openxmlformats.org/officeDocument/2006/relationships/slideLayout" Target="/ppt/slideLayouts/slideLayout15.xml" Id="R3b7ef632c0c84c68" /><Relationship Type="http://schemas.openxmlformats.org/officeDocument/2006/relationships/slideLayout" Target="/ppt/slideLayouts/slideLayout16.xml" Id="Rb0a710a29f7f4a6d" /><Relationship Type="http://schemas.openxmlformats.org/officeDocument/2006/relationships/slideLayout" Target="/ppt/slideLayouts/slideLayout17.xml" Id="R1b0178de50804582" /><Relationship Type="http://schemas.openxmlformats.org/officeDocument/2006/relationships/slideLayout" Target="/ppt/slideLayouts/slideLayout18.xml" Id="R360856c1560542dd" /><Relationship Type="http://schemas.openxmlformats.org/officeDocument/2006/relationships/slideLayout" Target="/ppt/slideLayouts/slideLayout19.xml" Id="R6e8bafeb460d4427" /><Relationship Type="http://schemas.openxmlformats.org/officeDocument/2006/relationships/slideLayout" Target="/ppt/slideLayouts/slideLayout20.xml" Id="Re85e676b49114034" /><Relationship Type="http://schemas.openxmlformats.org/officeDocument/2006/relationships/slideLayout" Target="/ppt/slideLayouts/slideLayout21.xml" Id="R0a89dd98b671441d" /><Relationship Type="http://schemas.openxmlformats.org/officeDocument/2006/relationships/slideLayout" Target="/ppt/slideLayouts/slideLayout22.xml" Id="R3195c82bbc7f43ff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11C562EF-9B30-45D7-944E-380ABE2B7F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36AB490E-83F6-412A-8929-51E13F8A31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EEBE65D6-AF7C-4708-837B-D9CC5C987F2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A49E52BF-17DB-4223-ACF6-1A746FE9636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60946207-A25C-4676-8297-8F10B4F27EA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bc791a95254689"/>
    <p:sldLayoutId xmlns:r="http://schemas.openxmlformats.org/officeDocument/2006/relationships" id="2147483650" r:id="R6189ce120e1a4d3b"/>
    <p:sldLayoutId xmlns:r="http://schemas.openxmlformats.org/officeDocument/2006/relationships" id="2147483651" r:id="R60146cc17d2c43bc"/>
    <p:sldLayoutId xmlns:r="http://schemas.openxmlformats.org/officeDocument/2006/relationships" id="2147483652" r:id="Rd9bef919e34a4208"/>
    <p:sldLayoutId xmlns:r="http://schemas.openxmlformats.org/officeDocument/2006/relationships" id="2147483653" r:id="Rb6533439322f4976"/>
    <p:sldLayoutId xmlns:r="http://schemas.openxmlformats.org/officeDocument/2006/relationships" id="2147483654" r:id="R0cd07a2f00064f1a"/>
    <p:sldLayoutId xmlns:r="http://schemas.openxmlformats.org/officeDocument/2006/relationships" id="2147483655" r:id="R01f1ea4f3425466a"/>
    <p:sldLayoutId xmlns:r="http://schemas.openxmlformats.org/officeDocument/2006/relationships" id="2147483656" r:id="R46fbbf5f523a41ca"/>
    <p:sldLayoutId xmlns:r="http://schemas.openxmlformats.org/officeDocument/2006/relationships" id="2147483657" r:id="Rc5e6b7f0af7f4f07"/>
    <p:sldLayoutId xmlns:r="http://schemas.openxmlformats.org/officeDocument/2006/relationships" id="2147483658" r:id="Ra2eee1c882b0410f"/>
    <p:sldLayoutId xmlns:r="http://schemas.openxmlformats.org/officeDocument/2006/relationships" id="2147483659" r:id="R272a029efad846c9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18A84CEF-C78E-4E6F-94AC-D751C5A0BE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AAFA8BFE-F57D-47C3-8D22-BCDBB8B5AC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第二级</a:t>
            </a:r>
          </a:p>
          <a:p xmlns:a="http://schemas.openxmlformats.org/drawingml/2006/main">
            <a:pPr lvl="2">
              <a:buNone/>
            </a:pPr>
            <a:r>
              <a:t>第三级</a:t>
            </a:r>
          </a:p>
          <a:p xmlns:a="http://schemas.openxmlformats.org/drawingml/2006/main">
            <a:pPr lvl="3">
              <a:buNone/>
            </a:pPr>
            <a:r>
              <a:t>第四级</a:t>
            </a:r>
          </a:p>
          <a:p xmlns:a="http://schemas.openxmlformats.org/drawingml/2006/main"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B0794E52-3D3E-43C5-B73C-AAAFC9096CBA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/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F0203C9F-B2B2-484A-87DA-D8320E4930C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/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C5D9BBEB-8465-47C5-B694-0D622120012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2205988ce3854450"/>
    <p:sldLayoutId xmlns:r="http://schemas.openxmlformats.org/officeDocument/2006/relationships" id="2147483662" r:id="R14b85c89c6484e87"/>
    <p:sldLayoutId xmlns:r="http://schemas.openxmlformats.org/officeDocument/2006/relationships" id="2147483663" r:id="Rf81bf451baff464a"/>
    <p:sldLayoutId xmlns:r="http://schemas.openxmlformats.org/officeDocument/2006/relationships" id="2147483664" r:id="R3b7ef632c0c84c68"/>
    <p:sldLayoutId xmlns:r="http://schemas.openxmlformats.org/officeDocument/2006/relationships" id="2147483665" r:id="Rb0a710a29f7f4a6d"/>
    <p:sldLayoutId xmlns:r="http://schemas.openxmlformats.org/officeDocument/2006/relationships" id="2147483666" r:id="R1b0178de50804582"/>
    <p:sldLayoutId xmlns:r="http://schemas.openxmlformats.org/officeDocument/2006/relationships" id="2147483667" r:id="R360856c1560542dd"/>
    <p:sldLayoutId xmlns:r="http://schemas.openxmlformats.org/officeDocument/2006/relationships" id="2147483668" r:id="R6e8bafeb460d4427"/>
    <p:sldLayoutId xmlns:r="http://schemas.openxmlformats.org/officeDocument/2006/relationships" id="2147483669" r:id="Re85e676b49114034"/>
    <p:sldLayoutId xmlns:r="http://schemas.openxmlformats.org/officeDocument/2006/relationships" id="2147483670" r:id="R0a89dd98b671441d"/>
    <p:sldLayoutId xmlns:r="http://schemas.openxmlformats.org/officeDocument/2006/relationships" id="2147483671" r:id="R3195c82bbc7f43ff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b8b81bf0fb4d8c" /><Relationship Type="http://schemas.openxmlformats.org/officeDocument/2006/relationships/image" Target="/ppt/media/image.jpeg" Id="R83195c06da404935" /><Relationship Type="http://schemas.openxmlformats.org/officeDocument/2006/relationships/image" Target="/ppt/media/image.png" Id="Rc570271705734e40" /><Relationship Type="http://schemas.openxmlformats.org/officeDocument/2006/relationships/image" Target="/ppt/media/image2.png" Id="R8cc84bd426e14c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9a19438f6e40ac" /><Relationship Type="http://schemas.openxmlformats.org/officeDocument/2006/relationships/image" Target="/ppt/media/image2.jpeg" Id="R2b060d2179d94e4b" /><Relationship Type="http://schemas.openxmlformats.org/officeDocument/2006/relationships/image" Target="/ppt/media/image2.png" Id="R97407993be4142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a8b29f6ea0154c61" /><Relationship Type="http://schemas.openxmlformats.org/officeDocument/2006/relationships/image" Target="/ppt/media/image3.jpeg" Id="Rd2504f0aaa58450b" /><Relationship Type="http://schemas.openxmlformats.org/officeDocument/2006/relationships/image" Target="/ppt/media/image.svg" Id="R9c879a24c7704e58" /><Relationship Type="http://schemas.openxmlformats.org/officeDocument/2006/relationships/image" Target="/ppt/media/image.jpeg" Id="Re5594e0d8f5f4c6b" /><Relationship Type="http://schemas.openxmlformats.org/officeDocument/2006/relationships/image" Target="/ppt/media/image2.svg" Id="Rfab910aa06aa4dab" /><Relationship Type="http://schemas.openxmlformats.org/officeDocument/2006/relationships/image" Target="/ppt/media/image2.jpeg" Id="R7249dfd3420a4c66" /><Relationship Type="http://schemas.openxmlformats.org/officeDocument/2006/relationships/image" Target="/ppt/media/image2.png" Id="Rd83d238270144a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cac2dab6af4fa5" /><Relationship Type="http://schemas.openxmlformats.org/officeDocument/2006/relationships/image" Target="/ppt/media/image4.jpeg" Id="R5c9c64fb75ff42df" /><Relationship Type="http://schemas.openxmlformats.org/officeDocument/2006/relationships/image" Target="/ppt/media/image.png" Id="Rfb13d55525da4f62" /><Relationship Type="http://schemas.openxmlformats.org/officeDocument/2006/relationships/image" Target="/ppt/media/image2.png" Id="Rbbdfb4da3efd46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5c9fab78a4a55" /><Relationship Type="http://schemas.openxmlformats.org/officeDocument/2006/relationships/image" Target="/ppt/media/image5.jpeg" Id="R5d507b0c2fa94c38" /><Relationship Type="http://schemas.openxmlformats.org/officeDocument/2006/relationships/image" Target="/ppt/media/image2.png" Id="Rce04a3e7ef9948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4ca986095244de" /><Relationship Type="http://schemas.openxmlformats.org/officeDocument/2006/relationships/image" Target="/ppt/media/image3.png" Id="Rac13fbf2d4d44f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f4d56badd74223" /><Relationship Type="http://schemas.openxmlformats.org/officeDocument/2006/relationships/image" Target="/ppt/media/image6.jpeg" Id="R236f2c48cd4949b7" /><Relationship Type="http://schemas.openxmlformats.org/officeDocument/2006/relationships/image" Target="/ppt/media/image3.svg" Id="R07c7eb6d63df465d" /><Relationship Type="http://schemas.openxmlformats.org/officeDocument/2006/relationships/image" Target="/ppt/media/image3.jpeg" Id="R1169c4ff15a94fc9" /><Relationship Type="http://schemas.openxmlformats.org/officeDocument/2006/relationships/image" Target="/ppt/media/image4.svg" Id="Rc2f9535e341b4b4e" /><Relationship Type="http://schemas.openxmlformats.org/officeDocument/2006/relationships/image" Target="/ppt/media/image4.jpeg" Id="Ra00abec7620e4547" /><Relationship Type="http://schemas.openxmlformats.org/officeDocument/2006/relationships/image" Target="/ppt/media/image5.svg" Id="R7a609a4de3964fd0" /><Relationship Type="http://schemas.openxmlformats.org/officeDocument/2006/relationships/image" Target="/ppt/media/image5.jpeg" Id="R00395b225eb64ae6" /><Relationship Type="http://schemas.openxmlformats.org/officeDocument/2006/relationships/image" Target="/ppt/media/image6.svg" Id="R125b6770cb724860" /><Relationship Type="http://schemas.openxmlformats.org/officeDocument/2006/relationships/image" Target="/ppt/media/image7.jpeg" Id="R0eb08b5d73264dfa" /><Relationship Type="http://schemas.openxmlformats.org/officeDocument/2006/relationships/image" Target="/ppt/media/image7.svg" Id="R160007fc61da4363" /><Relationship Type="http://schemas.openxmlformats.org/officeDocument/2006/relationships/image" Target="/ppt/media/image2.png" Id="R88165a8835ca45e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d57bebe42441a1" /><Relationship Type="http://schemas.openxmlformats.org/officeDocument/2006/relationships/image" Target="/ppt/media/image7.jpeg" Id="Ra54f61978f9e42cf" /><Relationship Type="http://schemas.openxmlformats.org/officeDocument/2006/relationships/image" Target="/ppt/media/image2.png" Id="R018acbc93d084b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0bad842c2416452b" /><Relationship Type="http://schemas.openxmlformats.org/officeDocument/2006/relationships/image" Target="/ppt/media/image6.jpeg" Id="Rc139f9636829409a" /><Relationship Type="http://schemas.openxmlformats.org/officeDocument/2006/relationships/image" Target="/ppt/media/image4.png" Id="Rf1a35249d3cf4858" /><Relationship Type="http://schemas.openxmlformats.org/officeDocument/2006/relationships/image" Target="/ppt/media/image5.png" Id="Rcdf434f728494799" /><Relationship Type="http://schemas.openxmlformats.org/officeDocument/2006/relationships/image" Target="/ppt/media/image6.png" Id="R3984d162401946df" /><Relationship Type="http://schemas.openxmlformats.org/officeDocument/2006/relationships/image" Target="/ppt/media/image7.png" Id="Rbb0adafd3e434931" /><Relationship Type="http://schemas.openxmlformats.org/officeDocument/2006/relationships/image" Target="/ppt/media/image8.png" Id="Re3de0e37f9db4892" /><Relationship Type="http://schemas.openxmlformats.org/officeDocument/2006/relationships/image" Target="/ppt/media/image2.png" Id="R31e6509e8b584a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76ef92f747df4a7d" /><Relationship Type="http://schemas.openxmlformats.org/officeDocument/2006/relationships/image" Target="/ppt/media/image6.jpeg" Id="Re9a660ba4eb54c06" /><Relationship Type="http://schemas.openxmlformats.org/officeDocument/2006/relationships/image" Target="/ppt/media/image9.png" Id="R66623ee0f9874a34" /><Relationship Type="http://schemas.openxmlformats.org/officeDocument/2006/relationships/image" Target="/ppt/media/image8.jpeg" Id="Re854dc0912f14392" /><Relationship Type="http://schemas.openxmlformats.org/officeDocument/2006/relationships/image" Target="/ppt/media/image10.png" Id="Rb37e808b748b4afc" /><Relationship Type="http://schemas.openxmlformats.org/officeDocument/2006/relationships/image" Target="/ppt/media/image9.jpeg" Id="R704d4cd7f1d64fdb" /><Relationship Type="http://schemas.openxmlformats.org/officeDocument/2006/relationships/image" Target="/ppt/media/image2.png" Id="R348e7a981af641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780111698747ea" /><Relationship Type="http://schemas.openxmlformats.org/officeDocument/2006/relationships/image" Target="/ppt/media/image6.jpeg" Id="R43eeb89dc01c44e3" /><Relationship Type="http://schemas.openxmlformats.org/officeDocument/2006/relationships/image" Target="/ppt/media/image2.png" Id="R55c6d2bbeaa443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9d041ff2c540c9" /><Relationship Type="http://schemas.openxmlformats.org/officeDocument/2006/relationships/image" Target="/ppt/media/image6.jpeg" Id="R75e123240c43462d" /><Relationship Type="http://schemas.openxmlformats.org/officeDocument/2006/relationships/image" Target="/ppt/media/image2.png" Id="Rcdc9c6b4304b41a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730eb3c13044da" /><Relationship Type="http://schemas.openxmlformats.org/officeDocument/2006/relationships/image" Target="/ppt/media/image10.jpeg" Id="Rc6555a3ee0494ee4" /><Relationship Type="http://schemas.openxmlformats.org/officeDocument/2006/relationships/image" Target="/ppt/media/image2.png" Id="R60f4e20b2df948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53f3d73a36447a" /><Relationship Type="http://schemas.openxmlformats.org/officeDocument/2006/relationships/image" Target="/ppt/media/image11.jpeg" Id="R2dbfb18e8ad249ed" /><Relationship Type="http://schemas.openxmlformats.org/officeDocument/2006/relationships/image" Target="/ppt/media/image2.png" Id="R56bf8f4dfc1e460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de90586e424a45" /><Relationship Type="http://schemas.openxmlformats.org/officeDocument/2006/relationships/image" Target="/ppt/media/image11.jpeg" Id="Recd0fe6006ac480b" /><Relationship Type="http://schemas.openxmlformats.org/officeDocument/2006/relationships/image" Target="/ppt/media/image2.png" Id="Reef9f9b384494bd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402184d83a4053" /><Relationship Type="http://schemas.openxmlformats.org/officeDocument/2006/relationships/image" Target="/ppt/media/image12.jpeg" Id="R1c4a205f6575457d" /><Relationship Type="http://schemas.openxmlformats.org/officeDocument/2006/relationships/image" Target="/ppt/media/image8.svg" Id="R69c8408e3bc143eb" /><Relationship Type="http://schemas.openxmlformats.org/officeDocument/2006/relationships/image" Target="/ppt/media/image8.jpeg" Id="Rba1e559074124ad4" /><Relationship Type="http://schemas.openxmlformats.org/officeDocument/2006/relationships/image" Target="/ppt/media/image9.svg" Id="R8badb5cbeeb34893" /><Relationship Type="http://schemas.openxmlformats.org/officeDocument/2006/relationships/image" Target="/ppt/media/image9.jpeg" Id="Rc79647003a384d6d" /><Relationship Type="http://schemas.openxmlformats.org/officeDocument/2006/relationships/image" Target="/ppt/media/image2.png" Id="Rdbe371d64c32493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cdb5d43bfb4c99" /><Relationship Type="http://schemas.openxmlformats.org/officeDocument/2006/relationships/image" Target="/ppt/media/image6.jpeg" Id="Rca2f4abd88b241f8" /><Relationship Type="http://schemas.openxmlformats.org/officeDocument/2006/relationships/image" Target="/ppt/media/image2.png" Id="R3480e50df81e429b" /><Relationship Type="http://schemas.openxmlformats.org/officeDocument/2006/relationships/image" Target="/ppt/media/image10.svg" Id="R3d4e8ebf123f4ae0" /><Relationship Type="http://schemas.openxmlformats.org/officeDocument/2006/relationships/image" Target="/ppt/media/image10.jpeg" Id="Rf767cda0d3604ae9" /><Relationship Type="http://schemas.openxmlformats.org/officeDocument/2006/relationships/image" Target="/ppt/media/image11.svg" Id="R3bfa33979846433d" /><Relationship Type="http://schemas.openxmlformats.org/officeDocument/2006/relationships/image" Target="/ppt/media/image11.jpeg" Id="R15b3cce07a3f45d8" /><Relationship Type="http://schemas.openxmlformats.org/officeDocument/2006/relationships/image" Target="/ppt/media/image12.svg" Id="Re6dc812b37524186" /><Relationship Type="http://schemas.openxmlformats.org/officeDocument/2006/relationships/image" Target="/ppt/media/image12.jpeg" Id="Re4029ca0cd13472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14b8a731664397" /><Relationship Type="http://schemas.openxmlformats.org/officeDocument/2006/relationships/image" Target="/ppt/media/image11.jpeg" Id="R54870247baf44259" /><Relationship Type="http://schemas.openxmlformats.org/officeDocument/2006/relationships/image" Target="/ppt/media/image2.png" Id="Rb9ae34b5b1b641a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a74e25ccfe4fb9" /><Relationship Type="http://schemas.openxmlformats.org/officeDocument/2006/relationships/image" Target="/ppt/media/image11.png" Id="R2cf825ba9663446d" /><Relationship Type="http://schemas.openxmlformats.org/officeDocument/2006/relationships/image" Target="/ppt/media/image2.png" Id="R146d083877a04bc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8223b0390f4481" /><Relationship Type="http://schemas.openxmlformats.org/officeDocument/2006/relationships/image" Target="/ppt/media/image11.png" Id="R3fba9e320d9043c6" /><Relationship Type="http://schemas.openxmlformats.org/officeDocument/2006/relationships/image" Target="/ppt/media/image2.png" Id="R9bb8d2374ea24cc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216f6db9754400" /><Relationship Type="http://schemas.openxmlformats.org/officeDocument/2006/relationships/image" Target="/ppt/media/image13.jpeg" Id="Rb9fadf9650594489" /><Relationship Type="http://schemas.openxmlformats.org/officeDocument/2006/relationships/image" Target="/ppt/media/image2.png" Id="R891e77d034f0437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fbe8ba1444a37" /><Relationship Type="http://schemas.openxmlformats.org/officeDocument/2006/relationships/image" Target="/ppt/media/image13.jpeg" Id="R42e9223aa2aa4323" /><Relationship Type="http://schemas.openxmlformats.org/officeDocument/2006/relationships/image" Target="/ppt/media/image2.png" Id="R15438debd271440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ab959612f2425d" /><Relationship Type="http://schemas.openxmlformats.org/officeDocument/2006/relationships/image" Target="/ppt/media/image11.jpeg" Id="R4f0ac65bc1f347cf" /><Relationship Type="http://schemas.openxmlformats.org/officeDocument/2006/relationships/image" Target="/ppt/media/image13.svg" Id="Rda6050b62f7348e8" /><Relationship Type="http://schemas.openxmlformats.org/officeDocument/2006/relationships/image" Target="/ppt/media/image13.jpeg" Id="Rd4265b73d92a4e2e" /><Relationship Type="http://schemas.openxmlformats.org/officeDocument/2006/relationships/image" Target="/ppt/media/image2.png" Id="R595b3235ac2a42b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3aa7e2a69949d9" /><Relationship Type="http://schemas.openxmlformats.org/officeDocument/2006/relationships/image" Target="/ppt/media/image11.jpeg" Id="R30da658b81884e03" /><Relationship Type="http://schemas.openxmlformats.org/officeDocument/2006/relationships/image" Target="/ppt/media/image12.png" Id="R82ed66ac2f384b56" /><Relationship Type="http://schemas.openxmlformats.org/officeDocument/2006/relationships/image" Target="/ppt/media/image2.png" Id="R2495c7952b23409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e9dabb18a2436e" /><Relationship Type="http://schemas.openxmlformats.org/officeDocument/2006/relationships/image" Target="/ppt/media/image7.jpeg" Id="R0db15d4453de43e4" /><Relationship Type="http://schemas.openxmlformats.org/officeDocument/2006/relationships/image" Target="/ppt/media/image2.png" Id="R44352681dd3947a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09cc3a8d01b840d0" /><Relationship Type="http://schemas.openxmlformats.org/officeDocument/2006/relationships/image" Target="/ppt/media/image14.jpeg" Id="R7f5abc1b732b48dc" /><Relationship Type="http://schemas.openxmlformats.org/officeDocument/2006/relationships/image" Target="/ppt/media/image.png" Id="Rc53ca8e372da4f1e" /><Relationship Type="http://schemas.openxmlformats.org/officeDocument/2006/relationships/image" Target="/ppt/media/image2.png" Id="R64ebca5af0ae4e36" /></Relationships>
</file>

<file path=ppt/slides/slide1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83195c06da404935">
            <a:lum/>
          </a:blip>
          <a:srcRect l="0" t="0" r="0" b="0"/>
          <a:stretch>
            <a:fillRect l="-4000" t="0" r="-400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文本框 44">
            <a:extLst xmlns:a="http://schemas.openxmlformats.org/drawingml/2006/main">
              <a:ext uri="{FF2B5EF4-FFF2-40B4-BE49-F238E27FC236}">
                <a16:creationId xmlns:a16="http://schemas.microsoft.com/office/drawing/2014/main" id="{728C84AE-C09D-4908-96E5-C023D2F3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57350"/>
            <a:ext cx="7048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300" b="1">
                <a:solidFill>
                  <a:srgbClr val="F8D17A"/>
                </a:solidFill>
              </a:defRPr>
            </a:pPr>
            <a:r>
              <a:rPr sz="3300" b="1" i="0" u="none" cap="none">
                <a:ln>
                  <a:noFill/>
                </a:ln>
                <a:solidFill>
                  <a:srgbClr val="F8D17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/>
                <a:ea typeface="微软雅黑"/>
                <a:cs typeface="微软雅黑"/>
              </a:rPr>
              <a:t>Anchor ゴールドチェーン計画</a:t>
            </a:r>
          </a:p>
        </p:txBody>
      </p:sp>
      <p:pic>
        <p:nvPicPr>
          <p:cNvPr id="49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0271705734e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135708" y="1421422"/>
            <a:ext cx="6405880" cy="4814570"/>
          </a:xfrm>
          <a:prstGeom xmlns:a="http://schemas.openxmlformats.org/drawingml/2006/main" prst="rect">
            <a:avLst/>
          </a:prstGeom>
        </p:spPr>
      </p:pic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0CB82B70-DFC1-4F04-819B-444E486D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29050"/>
            <a:ext cx="6572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7620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9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 b="1">
                <a:solidFill>
                  <a:srgbClr val="F8D17A"/>
                </a:solidFill>
              </a:rPr>
              <a:t>2026年の方向性を定める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6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流れをつくり、壁を破り、全体を見渡し、最終局面を制する。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6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究極の戦いは、ゴールドチェーン計画にある。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価値は確かな源泉から生まれ、事業は課題解決から始まる。</a:t>
            </a: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5E7D383-A0CF-41BD-BB1F-2B36693B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24150"/>
            <a:ext cx="657225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7620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38">
                <a:solidFill>
                  <a:srgbClr val="F5F7FF"/>
                </a:solidFill>
              </a:defRPr>
            </a:pPr>
            <a:r>
              <a:rPr sz="1538"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信頼の礎を再構築し、商業文明を切り拓く</a:t>
            </a:r>
          </a:p>
        </p:txBody>
      </p:sp>
      <p:pic>
        <p:nvPicPr>
          <p:cNvPr id="52" name="图片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c84bd426e14c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2708"/>
      </p:ext>
    </p:extLst>
  </p:cSld>
</p:sld>
</file>

<file path=ppt/slides/slide2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2b060d2179d94e4b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09F1B03-5070-4E90-92BF-B8630C4E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CB1D6C4-6E47-41E6-BC18-A97DB101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85825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業界の課題を直撃する8つの中核優位性</a:t>
            </a: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A614873-1621-4A21-A489-2705BB16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1" y="943881"/>
            <a:ext cx="5058247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8つの中核優位性</a:t>
            </a:r>
          </a:p>
        </p:txBody>
      </p:sp>
      <p:sp>
        <p:nvSpPr>
          <p:cNvPr id="1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0E087FFD-E25F-4BA5-B3A5-8BBBF82A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994296"/>
            <a:ext cx="2639786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78B169F-78BC-4E31-B0B1-293ACDF8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1009650"/>
            <a:ext cx="2543175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安全性：公開・透明性と権限放棄</a:t>
            </a:r>
          </a:p>
        </p:txBody>
      </p:sp>
      <p:sp>
        <p:nvSpPr>
          <p:cNvPr id="1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E072BA53-CDD8-4C3F-B167-8F0DA5CD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386" y="1504130"/>
            <a:ext cx="2639786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36990E31-EDFB-4034-84E5-243871E9D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1524000"/>
            <a:ext cx="2543175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事業化：産業・金融連携と資産M&amp;A</a:t>
            </a:r>
          </a:p>
        </p:txBody>
      </p:sp>
      <p:sp>
        <p:nvSpPr>
          <p:cNvPr id="28" name="AutoShape 5">
            <a:extLst xmlns:a="http://schemas.openxmlformats.org/drawingml/2006/main">
              <a:ext uri="{FF2B5EF4-FFF2-40B4-BE49-F238E27FC236}">
                <a16:creationId xmlns:a16="http://schemas.microsoft.com/office/drawing/2014/main" id="{82F0E59D-C528-4F99-B9E3-740B5A77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572" y="2902945"/>
            <a:ext cx="2639786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2E6835C4-53CD-4481-A788-B0570C8E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924175"/>
            <a:ext cx="2543175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売り圧力：BUPの燃料調整</a:t>
            </a:r>
          </a:p>
        </p:txBody>
      </p:sp>
      <p:sp>
        <p:nvSpPr>
          <p:cNvPr id="3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DD12FDA2-37F7-4348-9755-69E45009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386" y="4301760"/>
            <a:ext cx="2929808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文本框 30">
            <a:extLst xmlns:a="http://schemas.openxmlformats.org/drawingml/2006/main">
              <a:ext uri="{FF2B5EF4-FFF2-40B4-BE49-F238E27FC236}">
                <a16:creationId xmlns:a16="http://schemas.microsoft.com/office/drawing/2014/main" id="{A8CD8D17-204E-4CE5-98E1-A00AB35D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324350"/>
            <a:ext cx="283845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秩序ある退出：BUPの時間調整</a:t>
            </a:r>
          </a:p>
        </p:txBody>
      </p:sp>
      <p:sp>
        <p:nvSpPr>
          <p:cNvPr id="3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D7FDC7FF-BCF5-490F-B5B5-67500679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7792" y="6065244"/>
            <a:ext cx="3283594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3" name="文本框 32">
            <a:extLst xmlns:a="http://schemas.openxmlformats.org/drawingml/2006/main">
              <a:ext uri="{FF2B5EF4-FFF2-40B4-BE49-F238E27FC236}">
                <a16:creationId xmlns:a16="http://schemas.microsoft.com/office/drawing/2014/main" id="{CE544182-F743-48FA-B89E-2A2EA2BE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6086475"/>
            <a:ext cx="318135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持続的成長：市場原理に沿った運営</a:t>
            </a:r>
          </a:p>
        </p:txBody>
      </p:sp>
      <p:sp>
        <p:nvSpPr>
          <p:cNvPr id="3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5BC3813E-660E-4AC8-92FC-08F5B381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1003" y="4312283"/>
            <a:ext cx="2639786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5" name="文本框 34">
            <a:extLst xmlns:a="http://schemas.openxmlformats.org/drawingml/2006/main">
              <a:ext uri="{FF2B5EF4-FFF2-40B4-BE49-F238E27FC236}">
                <a16:creationId xmlns:a16="http://schemas.microsoft.com/office/drawing/2014/main" id="{24239D4E-0ACC-4977-949F-75274B30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333875"/>
            <a:ext cx="2543175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取り付けリスク：BUPのクォータ調整</a:t>
            </a:r>
          </a:p>
        </p:txBody>
      </p:sp>
      <p:sp>
        <p:nvSpPr>
          <p:cNvPr id="36" name="AutoShape 5">
            <a:extLst xmlns:a="http://schemas.openxmlformats.org/drawingml/2006/main">
              <a:ext uri="{FF2B5EF4-FFF2-40B4-BE49-F238E27FC236}">
                <a16:creationId xmlns:a16="http://schemas.microsoft.com/office/drawing/2014/main" id="{DFCF1C56-E605-471A-9939-1275FBFB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228" y="2918869"/>
            <a:ext cx="2639786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7" name="文本框 36">
            <a:extLst xmlns:a="http://schemas.openxmlformats.org/drawingml/2006/main">
              <a:ext uri="{FF2B5EF4-FFF2-40B4-BE49-F238E27FC236}">
                <a16:creationId xmlns:a16="http://schemas.microsoft.com/office/drawing/2014/main" id="{24B0A175-21A8-4D3D-9500-D166CE7F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943225"/>
            <a:ext cx="2543175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専門運営：標準プロセスと正規体制</a:t>
            </a:r>
          </a:p>
        </p:txBody>
      </p:sp>
      <p:sp>
        <p:nvSpPr>
          <p:cNvPr id="38" name="AutoShape 5">
            <a:extLst xmlns:a="http://schemas.openxmlformats.org/drawingml/2006/main">
              <a:ext uri="{FF2B5EF4-FFF2-40B4-BE49-F238E27FC236}">
                <a16:creationId xmlns:a16="http://schemas.microsoft.com/office/drawing/2014/main" id="{4D3F0F83-129C-4D82-8CD5-EB1B2C89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1438" y="1580383"/>
            <a:ext cx="2639786" cy="384541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92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文本框 38">
            <a:extLst xmlns:a="http://schemas.openxmlformats.org/drawingml/2006/main">
              <a:ext uri="{FF2B5EF4-FFF2-40B4-BE49-F238E27FC236}">
                <a16:creationId xmlns:a16="http://schemas.microsoft.com/office/drawing/2014/main" id="{BB29201E-F53B-42C3-8FA9-E799CA62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1609725"/>
            <a:ext cx="2543175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集客：天地人ネットワークによる全領域からの流入</a:t>
            </a:r>
          </a:p>
        </p:txBody>
      </p:sp>
      <p:pic>
        <p:nvPicPr>
          <p:cNvPr id="60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07993be4142e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78433"/>
      </p:ext>
    </p:extLst>
  </p:cSld>
</p:sld>
</file>

<file path=ppt/slides/slide3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d2504f0aaa58450b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859AD2E-0157-4DCF-B2C9-62D1F03B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EB02FBE-A972-4A13-A3E1-9F28DF7D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85825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市場分析 — ステーブルコインは規制適合の時代へ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64AFCEF-13AA-49EB-BFAE-1DE3CDAC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市場分析 — ステーブルコインは規制適合の時代へ</a:t>
            </a:r>
          </a:p>
        </p:txBody>
      </p:sp>
      <p:sp>
        <p:nvSpPr>
          <p:cNvPr id="11" name="AutoShape 5">
            <a:extLst xmlns:a="http://schemas.openxmlformats.org/drawingml/2006/main">
              <a:ext uri="{FF2B5EF4-FFF2-40B4-BE49-F238E27FC236}">
                <a16:creationId xmlns:a16="http://schemas.microsoft.com/office/drawing/2014/main" id="{6380ADD8-39EE-48CD-A3D4-27E51A8B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228" y="1786890"/>
            <a:ext cx="3673929" cy="3726724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EBA430A-301E-41DA-9AD6-49AE4788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1924050"/>
            <a:ext cx="204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5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市場規模</a:t>
            </a: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25DEF68-17EB-46FC-898A-88BE7E93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95550"/>
            <a:ext cx="3333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spcAft>
                <a:spcPts val="8"/>
              </a:spcAft>
              <a:buNone/>
              <a:defRPr sz="1275">
                <a:solidFill>
                  <a:srgbClr val="F5F7FF"/>
                </a:solidFill>
              </a:defRPr>
            </a:pPr>
            <a:r>
              <a:rPr sz="1275">
                <a:solidFill>
                  <a:srgbClr val="F5F7FF"/>
                </a:solidFill>
              </a:rPr>
              <a:t>➢2026年、世界のステーブルコイン時価総額は3,100億ドルを超え、年間取引額は33兆ドルに達しました。</a:t>
            </a:r>
          </a:p>
          <a:p xmlns:a="http://schemas.openxmlformats.org/drawingml/2006/main">
            <a:pPr algn="l">
              <a:lnSpc>
                <a:spcPct val="110000"/>
              </a:lnSpc>
              <a:spcAft>
                <a:spcPts val="8"/>
              </a:spcAft>
              <a:buNone/>
              <a:defRPr sz="1275">
                <a:solidFill>
                  <a:srgbClr val="F5F7FF"/>
                </a:solidFill>
              </a:defRPr>
            </a:pPr>
            <a:r>
              <a:rPr sz="1275">
                <a:solidFill>
                  <a:srgbClr val="F5F7FF"/>
                </a:solidFill>
              </a:rPr>
              <a:t>➢用途は取引所内決済から、世界規模の資金清算ネットワークへ拡大しています。</a:t>
            </a:r>
          </a:p>
          <a:p xmlns:a="http://schemas.openxmlformats.org/drawingml/2006/main">
            <a:pPr algn="l">
              <a:lnSpc>
                <a:spcPct val="110000"/>
              </a:lnSpc>
              <a:spcAft>
                <a:spcPts val="8"/>
              </a:spcAft>
              <a:buNone/>
              <a:defRPr sz="1275">
                <a:solidFill>
                  <a:srgbClr val="F5F7FF"/>
                </a:solidFill>
              </a:defRPr>
            </a:pPr>
            <a:r>
              <a:rPr sz="1275" b="1">
                <a:solidFill>
                  <a:srgbClr val="F8D17A"/>
                </a:solidFill>
              </a:rPr>
              <a:t>➢BofA、Goldman Sachs、CitiなどG7の大手10行連合も、機関裏付け型を検討しています。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275">
                <a:solidFill>
                  <a:srgbClr val="F5F7FF"/>
                </a:solidFill>
              </a:defRPr>
            </a:pPr>
            <a:r>
              <a:rPr sz="1275">
                <a:solidFill>
                  <a:srgbClr val="F5F7FF"/>
                </a:solidFill>
              </a:rPr>
              <a:t>➢Citiは2030年に1.9兆ドル、楽観ケースで最大4兆ドルと予測しています。</a:t>
            </a:r>
          </a:p>
        </p:txBody>
      </p:sp>
      <p:sp>
        <p:nvSpPr>
          <p:cNvPr id="1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D80EAE47-72E1-4B06-999F-86F38B2E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9872" y="1786890"/>
            <a:ext cx="3673929" cy="3726724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1CDA413-377A-465A-9A8B-C7789BB7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24050"/>
            <a:ext cx="204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5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規制動向</a:t>
            </a: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6B5E835-13FA-459A-A83D-FC5EBAAB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495550"/>
            <a:ext cx="3333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12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>
                <a:solidFill>
                  <a:srgbClr val="F5F7FF"/>
                </a:solidFill>
              </a:rPr>
              <a:t>➢米国GENIUS法は1:1準備金と月次開示を義務付けています。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12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 b="1">
                <a:solidFill>
                  <a:srgbClr val="F5F7FF"/>
                </a:solidFill>
              </a:rPr>
              <a:t>➢香港は2026年3月に初の法定通貨連動型発行ライセンスを交付しました。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350">
                <a:solidFill>
                  <a:srgbClr val="F5F7FF"/>
                </a:solidFill>
              </a:defRPr>
            </a:pPr>
            <a:r>
              <a:rPr sz="1350">
                <a:solidFill>
                  <a:srgbClr val="F5F7FF"/>
                </a:solidFill>
              </a:rPr>
              <a:t>➢規制適合が市場の中核競争領域となっています。</a:t>
            </a:r>
          </a:p>
        </p:txBody>
      </p:sp>
      <p:pic>
        <p:nvPicPr>
          <p:cNvPr id="29" name="图片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94e0d8f5f4c6b">
            <a:extLst>
              <a:ext uri="{96DAC541-7B7A-43D3-8B79-37D633B846F1}">
                <asvg:svgBlip xmlns:asvg="http://schemas.microsoft.com/office/drawing/2016/SVG/main" r:embed="R9c879a24c7704e5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71715" y="2060030"/>
            <a:ext cx="505460" cy="505460"/>
          </a:xfrm>
          <a:prstGeom xmlns:a="http://schemas.openxmlformats.org/drawingml/2006/main" prst="rect">
            <a:avLst/>
          </a:prstGeom>
        </p:spPr>
      </p:pic>
      <p:pic>
        <p:nvPicPr>
          <p:cNvPr id="30" name="图片 4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9dfd3420a4c66">
            <a:extLst>
              <a:ext uri="{96DAC541-7B7A-43D3-8B79-37D633B846F1}">
                <asvg:svgBlip xmlns:asvg="http://schemas.microsoft.com/office/drawing/2016/SVG/main" r:embed="Rfab910aa06aa4da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38482" y="2060030"/>
            <a:ext cx="478245" cy="478245"/>
          </a:xfrm>
          <a:prstGeom xmlns:a="http://schemas.openxmlformats.org/drawingml/2006/main" prst="rect">
            <a:avLst/>
          </a:prstGeom>
        </p:spPr>
      </p:pic>
      <p:pic>
        <p:nvPicPr>
          <p:cNvPr id="31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3d238270144a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99253"/>
      </p:ext>
    </p:extLst>
  </p:cSld>
</p:sld>
</file>

<file path=ppt/slides/slide4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5c9c64fb75ff42df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文本框 36">
            <a:extLst xmlns:a="http://schemas.openxmlformats.org/drawingml/2006/main">
              <a:ext uri="{FF2B5EF4-FFF2-40B4-BE49-F238E27FC236}">
                <a16:creationId xmlns:a16="http://schemas.microsoft.com/office/drawing/2014/main" id="{DBC27368-0EB0-4104-85C6-797C3D39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121" y="3818889"/>
            <a:ext cx="7347494" cy="116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97503"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7200" b="1" i="0"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/>
                <a:ea typeface="微软雅黑"/>
                <a:cs typeface="微软雅黑"/>
              </a:rPr>
              <a:t>USDA経済モデル</a:t>
            </a:r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F4CE336-F404-48E6-B928-C8A6F14A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1071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4000"/>
              </a:lnSpc>
              <a:buNone/>
            </a:pPr>
            <a:r>
              <a:rPr sz="1238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ステーブルコイン · ノード機構 · 利回りステーキング · エコ還元 · 継続収益 · 独自BUPユニバーサル・バランス・プロトコル</a:t>
            </a:r>
          </a:p>
        </p:txBody>
      </p:sp>
      <p:sp>
        <p:nvSpPr>
          <p:cNvPr id="4" name="文本框 30">
            <a:extLst xmlns:a="http://schemas.openxmlformats.org/drawingml/2006/main">
              <a:ext uri="{FF2B5EF4-FFF2-40B4-BE49-F238E27FC236}">
                <a16:creationId xmlns:a16="http://schemas.microsoft.com/office/drawing/2014/main" id="{EA018CE9-4889-4ED7-B8D2-F98903B0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2514" y="6046923"/>
            <a:ext cx="6458115" cy="276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noFill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T. Rowe Price｜MCN Global｜ラオス国家開発基金｜MCNEX取引所｜McnX AIエージェント</a:t>
            </a:r>
          </a:p>
        </p:txBody>
      </p:sp>
      <p:pic>
        <p:nvPicPr>
          <p:cNvPr id="10" name="图片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3d55525da4f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71441" y="2915103"/>
            <a:ext cx="9287058" cy="4814570"/>
          </a:xfrm>
          <a:prstGeom xmlns:a="http://schemas.openxmlformats.org/drawingml/2006/main" prst="rect">
            <a:avLst/>
          </a:prstGeom>
        </p:spPr>
      </p:pic>
      <p:pic>
        <p:nvPicPr>
          <p:cNvPr id="11" name="图片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dfb4da3efd46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20933"/>
      </p:ext>
    </p:extLst>
  </p:cSld>
</p:sld>
</file>

<file path=ppt/slides/slide5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5d507b0c2fa94c38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D25DA9D-B782-4718-A020-B545819D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62E9BB6-54D2-4FDC-8DCE-CADDA086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11"/>
            <a:ext cx="10085705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2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共同信用裏付け</a:t>
            </a: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7563B03-E232-4CCF-9975-190F33B1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T. Rowe Price｜AVEX Global｜ラオス国家開発基金｜AVEX取引所｜AVEX AIエージェント</a:t>
            </a:r>
          </a:p>
        </p:txBody>
      </p:sp>
      <p:sp>
        <p:nvSpPr>
          <p:cNvPr id="1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243C8EC8-04FF-48FB-BE89-E44F110E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2614" y="2299470"/>
            <a:ext cx="3586841" cy="2259059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E5D39CF-DE26-4EBF-9443-D9BF537E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4330" y="2538730"/>
            <a:ext cx="2983230" cy="18586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l"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400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T. Rowe Price（NASDAQ: TROW）は1937年設立の世界有数の資産運用会社です。85年以上の運用実績を持ち、年金、保険、投資信託などを展開しています。</a:t>
            </a:r>
          </a:p>
        </p:txBody>
      </p:sp>
      <p:sp>
        <p:nvSpPr>
          <p:cNvPr id="1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FA13880-E707-422D-92B4-6B9B959D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2614" y="5227227"/>
            <a:ext cx="9421586" cy="1208862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C6D520F-95C6-49EA-BFBA-1A81BE0D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8484" y="5314950"/>
            <a:ext cx="8796528" cy="1000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33350" tIns="28575" rIns="133350" bIns="28575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5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戦略的意義：T. Rowe Priceの信用力と世界的影響力がUSDAエコシステムに最高水準の機関信用を与え、伝統金融における認知と規制適合価値を示します。</a:t>
            </a:r>
          </a:p>
        </p:txBody>
      </p:sp>
      <p:pic>
        <p:nvPicPr>
          <p:cNvPr id="29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4a3e7ef9948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15" name="Japanese infographic mask AUM">
            <a:extLst xmlns:a="http://schemas.openxmlformats.org/drawingml/2006/main">
              <a:ext uri="{FF2B5EF4-FFF2-40B4-BE49-F238E27FC236}">
                <a16:creationId xmlns:a16="http://schemas.microsoft.com/office/drawing/2014/main" id="{A4AD7F88-A32D-475F-88D3-DE1E9840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571750"/>
            <a:ext cx="1600200" cy="1866900"/>
          </a:xfrm>
          <a:prstGeom xmlns:a="http://schemas.openxmlformats.org/drawingml/2006/main" prst="roundRect">
            <a:avLst>
              <a:gd name="adj" fmla="val 4762"/>
            </a:avLst>
          </a:prstGeom>
          <a:gradFill xmlns:a="http://schemas.openxmlformats.org/drawingml/2006/main">
            <a:gsLst>
              <a:gs pos="0">
                <a:srgbClr val="06112B"/>
              </a:gs>
              <a:gs pos="100000">
                <a:srgbClr val="0A1734"/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Japanese infographic text AUM">
            <a:extLst xmlns:a="http://schemas.openxmlformats.org/drawingml/2006/main">
              <a:ext uri="{FF2B5EF4-FFF2-40B4-BE49-F238E27FC236}">
                <a16:creationId xmlns:a16="http://schemas.microsoft.com/office/drawing/2014/main" id="{8F860C53-7053-4F5F-8CF5-FA6A72E0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571750"/>
            <a:ext cx="1600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76200" rIns="7620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3"/>
              </a:spcAft>
              <a:buNone/>
              <a:defRPr sz="1200">
                <a:solidFill>
                  <a:srgbClr val="F5F7FF"/>
                </a:solidFill>
              </a:defRPr>
            </a:pPr>
            <a:r>
              <a:rPr sz="1400" b="1">
                <a:solidFill>
                  <a:srgbClr val="F8D17A"/>
                </a:solidFill>
              </a:rPr>
              <a:t>運用資産残高</a:t>
            </a:r>
          </a:p>
          <a:p xmlns:a="http://schemas.openxmlformats.org/drawingml/2006/main">
            <a:pPr algn="ctr">
              <a:spcAft>
                <a:spcPts val="10"/>
              </a:spcAft>
              <a:buNone/>
              <a:defRPr sz="1200">
                <a:solidFill>
                  <a:srgbClr val="F5F7FF"/>
                </a:solidFill>
              </a:defRPr>
            </a:pPr>
            <a:r>
              <a:rPr sz="2800" b="1">
                <a:solidFill>
                  <a:srgbClr val="F8D17A"/>
                </a:solidFill>
              </a:rPr>
              <a:t>$1.70T</a:t>
            </a:r>
          </a:p>
          <a:p xmlns:a="http://schemas.openxmlformats.org/drawingml/2006/main">
            <a:pPr algn="ctr">
              <a:buNone/>
              <a:defRPr sz="1200">
                <a:solidFill>
                  <a:srgbClr val="F5F7FF"/>
                </a:solidFill>
              </a:defRPr>
            </a:pPr>
            <a:r>
              <a:rPr sz="1050">
                <a:solidFill>
                  <a:srgbClr val="F5F7FF"/>
                </a:solidFill>
              </a:rPr>
              <a:t>2025年7月31日時点</a:t>
            </a:r>
          </a:p>
        </p:txBody>
      </p:sp>
      <p:sp>
        <p:nvSpPr>
          <p:cNvPr id="17" name="Japanese infographic mask Reach">
            <a:extLst xmlns:a="http://schemas.openxmlformats.org/drawingml/2006/main">
              <a:ext uri="{FF2B5EF4-FFF2-40B4-BE49-F238E27FC236}">
                <a16:creationId xmlns:a16="http://schemas.microsoft.com/office/drawing/2014/main" id="{11BA4439-3B40-4530-870F-44E5350E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2571750"/>
            <a:ext cx="1600200" cy="1866900"/>
          </a:xfrm>
          <a:prstGeom xmlns:a="http://schemas.openxmlformats.org/drawingml/2006/main" prst="roundRect">
            <a:avLst>
              <a:gd name="adj" fmla="val 4762"/>
            </a:avLst>
          </a:prstGeom>
          <a:gradFill xmlns:a="http://schemas.openxmlformats.org/drawingml/2006/main">
            <a:gsLst>
              <a:gs pos="0">
                <a:srgbClr val="06112B"/>
              </a:gs>
              <a:gs pos="100000">
                <a:srgbClr val="0A1734"/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8" name="Japanese infographic text Reach">
            <a:extLst xmlns:a="http://schemas.openxmlformats.org/drawingml/2006/main">
              <a:ext uri="{FF2B5EF4-FFF2-40B4-BE49-F238E27FC236}">
                <a16:creationId xmlns:a16="http://schemas.microsoft.com/office/drawing/2014/main" id="{A8E6F3F3-0850-4F45-84C8-37C10B46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2571750"/>
            <a:ext cx="1600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76200" rIns="7620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5"/>
              </a:spcAft>
              <a:buNone/>
              <a:defRPr sz="1200">
                <a:solidFill>
                  <a:srgbClr val="F5F7FF"/>
                </a:solidFill>
              </a:defRPr>
            </a:pPr>
            <a:r>
              <a:rPr sz="1400" b="1">
                <a:solidFill>
                  <a:srgbClr val="F8D17A"/>
                </a:solidFill>
              </a:rPr>
              <a:t>グローバル展開</a:t>
            </a:r>
          </a:p>
          <a:p xmlns:a="http://schemas.openxmlformats.org/drawingml/2006/main">
            <a:pPr algn="ctr">
              <a:spcAft>
                <a:spcPts val="11"/>
              </a:spcAft>
              <a:buNone/>
              <a:defRPr sz="1200">
                <a:solidFill>
                  <a:srgbClr val="F5F7FF"/>
                </a:solidFill>
              </a:defRPr>
            </a:pPr>
            <a:r>
              <a:rPr sz="1800" b="1">
                <a:solidFill>
                  <a:srgbClr val="F8D17A"/>
                </a:solidFill>
              </a:rPr>
              <a:t>数百万人の顧客</a:t>
            </a:r>
          </a:p>
          <a:p xmlns:a="http://schemas.openxmlformats.org/drawingml/2006/main">
            <a:pPr algn="ctr">
              <a:buNone/>
              <a:defRPr sz="1200">
                <a:solidFill>
                  <a:srgbClr val="F5F7FF"/>
                </a:solidFill>
              </a:defRPr>
            </a:pPr>
            <a:r>
              <a:rPr sz="1300">
                <a:solidFill>
                  <a:srgbClr val="F5F7FF"/>
                </a:solidFill>
              </a:rPr>
              <a:t>47か国</a:t>
            </a:r>
          </a:p>
        </p:txBody>
      </p:sp>
      <p:sp>
        <p:nvSpPr>
          <p:cNvPr id="19" name="Japanese infographic mask Culture">
            <a:extLst xmlns:a="http://schemas.openxmlformats.org/drawingml/2006/main">
              <a:ext uri="{FF2B5EF4-FFF2-40B4-BE49-F238E27FC236}">
                <a16:creationId xmlns:a16="http://schemas.microsoft.com/office/drawing/2014/main" id="{A992A51D-2FB6-4355-BB77-CD542C4D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571750"/>
            <a:ext cx="1600200" cy="1866900"/>
          </a:xfrm>
          <a:prstGeom xmlns:a="http://schemas.openxmlformats.org/drawingml/2006/main" prst="roundRect">
            <a:avLst>
              <a:gd name="adj" fmla="val 4762"/>
            </a:avLst>
          </a:prstGeom>
          <a:gradFill xmlns:a="http://schemas.openxmlformats.org/drawingml/2006/main">
            <a:gsLst>
              <a:gs pos="0">
                <a:srgbClr val="06112B"/>
              </a:gs>
              <a:gs pos="100000">
                <a:srgbClr val="0A1734"/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0" name="Japanese infographic text Culture">
            <a:extLst xmlns:a="http://schemas.openxmlformats.org/drawingml/2006/main">
              <a:ext uri="{FF2B5EF4-FFF2-40B4-BE49-F238E27FC236}">
                <a16:creationId xmlns:a16="http://schemas.microsoft.com/office/drawing/2014/main" id="{F393CD80-AEA0-44E6-834C-356D4F88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571750"/>
            <a:ext cx="1600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76200" rIns="7620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5"/>
              </a:spcAft>
              <a:buNone/>
              <a:defRPr sz="1200">
                <a:solidFill>
                  <a:srgbClr val="F5F7FF"/>
                </a:solidFill>
              </a:defRPr>
            </a:pPr>
            <a:r>
              <a:rPr sz="1400" b="1">
                <a:solidFill>
                  <a:srgbClr val="F8D17A"/>
                </a:solidFill>
              </a:rPr>
              <a:t>企業文化</a:t>
            </a:r>
          </a:p>
          <a:p xmlns:a="http://schemas.openxmlformats.org/drawingml/2006/main">
            <a:pPr algn="ctr">
              <a:spcAft>
                <a:spcPts val="11"/>
              </a:spcAft>
              <a:buNone/>
              <a:defRPr sz="1200">
                <a:solidFill>
                  <a:srgbClr val="F5F7FF"/>
                </a:solidFill>
              </a:defRPr>
            </a:pPr>
            <a:r>
              <a:rPr sz="1800" b="1">
                <a:solidFill>
                  <a:srgbClr val="F8D17A"/>
                </a:solidFill>
              </a:rPr>
              <a:t>誠実さを重視</a:t>
            </a:r>
          </a:p>
          <a:p xmlns:a="http://schemas.openxmlformats.org/drawingml/2006/main">
            <a:pPr algn="ctr">
              <a:buNone/>
              <a:defRPr sz="1200">
                <a:solidFill>
                  <a:srgbClr val="F5F7FF"/>
                </a:solidFill>
              </a:defRPr>
            </a:pPr>
            <a:r>
              <a:rPr sz="1150">
                <a:solidFill>
                  <a:srgbClr val="F5F7FF"/>
                </a:solidFill>
              </a:rPr>
              <a:t>顧客利益を最優先</a:t>
            </a:r>
          </a:p>
        </p:txBody>
      </p:sp>
    </p:spTree>
    <p:extLst>
      <p:ext uri="{BB962C8B-B14F-4D97-AF65-F5344CB8AC3E}">
        <p14:creationId xmlns:p14="http://schemas.microsoft.com/office/powerpoint/2010/main" val="99426613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CF8B9548-7B1F-4680-B668-FF4B3CB6EE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91EE5153-2974-49C4-B0A5-F7AEF59DC34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3fbf2d4d44fe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6427"/>
      </p:ext>
    </p:extLst>
  </p:cSld>
</p:sld>
</file>

<file path=ppt/slides/slide7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236f2c48cd4949b7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6EF07661-9EA8-4809-9D89-21CED6FB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2" y="2116998"/>
            <a:ext cx="3875312" cy="272714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64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DCAA869-332A-45F3-90DF-42A938CC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324100"/>
            <a:ext cx="3333750" cy="2152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0000"/>
              </a:lnSpc>
              <a:spcAft>
                <a:spcPts val="8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 b="1">
                <a:solidFill>
                  <a:srgbClr val="F5F7FF"/>
                </a:solidFill>
              </a:rPr>
              <a:t>AVEX Globalは、</a:t>
            </a:r>
          </a:p>
          <a:p xmlns:a="http://schemas.openxmlformats.org/drawingml/2006/main">
            <a:pPr marL="0" indent="0" algn="l">
              <a:lnSpc>
                <a:spcPct val="110000"/>
              </a:lnSpc>
              <a:spcAft>
                <a:spcPts val="16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ブロックチェーン、AI、FinTechを融合するグローバルWeb3金融グループです。</a:t>
            </a:r>
          </a:p>
          <a:p xmlns:a="http://schemas.openxmlformats.org/drawingml/2006/main">
            <a:pPr marL="0" indent="0" algn="l">
              <a:lnSpc>
                <a:spcPct val="110000"/>
              </a:lnSpc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AVEX取引所、AVEX AI取引エコシステム、Avex Labsの投資育成を中核とし、北米・アジア・欧州で事業を展開しています。</a:t>
            </a:r>
          </a:p>
        </p:txBody>
      </p:sp>
      <p:sp>
        <p:nvSpPr>
          <p:cNvPr id="1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EA9C766F-AD1E-4AFB-AC80-5A005C8E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414" y="2116998"/>
            <a:ext cx="5981699" cy="272714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64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3DAA134-6789-476F-AAD5-F9F5A09E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794" y="2448973"/>
            <a:ext cx="1250347" cy="9309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設立</a:t>
            </a:r>
          </a:p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2024年8月</a:t>
            </a:r>
          </a:p>
        </p:txBody>
      </p:sp>
      <p:sp>
        <p:nvSpPr>
          <p:cNvPr id="14" name="任意多边形: 形状 39">
            <a:extLst xmlns:a="http://schemas.openxmlformats.org/drawingml/2006/main">
              <a:ext uri="{FF2B5EF4-FFF2-40B4-BE49-F238E27FC236}">
                <a16:creationId xmlns:a16="http://schemas.microsoft.com/office/drawing/2014/main" id="{967D142F-2CB4-4BA4-9C48-D58B83A8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9085" y="2673664"/>
            <a:ext cx="384222" cy="432183"/>
          </a:xfrm>
          <a:custGeom xmlns:a="http://schemas.openxmlformats.org/drawingml/2006/main"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 xmlns:a="http://schemas.openxmlformats.org/drawingml/2006/main">
            <a:srgbClr val="FFDA94"/>
          </a:solidFill>
          <a:ln xmlns:a="http://schemas.openxmlformats.org/drawingml/2006/main" w="3175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91440" tIns="45720" rIns="91440" bIns="45720" anchor="ctr">
            <a:noAutofit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 algn="ctr">
              <a:buClrTx/>
              <a:buSzTx/>
              <a:buFontTx/>
              <a:buNone/>
            </a:pPr>
          </a:p>
        </p:txBody>
      </p:sp>
      <p:pic>
        <p:nvPicPr>
          <p:cNvPr id="45" name="图片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9c4ff15a94fc9">
            <a:extLst>
              <a:ext uri="{96DAC541-7B7A-43D3-8B79-37D633B846F1}">
                <asvg:svgBlip xmlns:asvg="http://schemas.microsoft.com/office/drawing/2016/SVG/main" r:embed="R07c7eb6d63df465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85006" y="2793295"/>
            <a:ext cx="192470" cy="192470"/>
          </a:xfrm>
          <a:prstGeom xmlns:a="http://schemas.openxmlformats.org/drawingml/2006/main" prst="rect">
            <a:avLst/>
          </a:prstGeom>
        </p:spPr>
      </p:pic>
      <p:sp>
        <p:nvSpPr>
          <p:cNvPr id="17" name="直接连接符 16">
            <a:extLst xmlns:a="http://schemas.openxmlformats.org/drawingml/2006/main">
              <a:ext uri="{FF2B5EF4-FFF2-40B4-BE49-F238E27FC236}">
                <a16:creationId xmlns:a16="http://schemas.microsoft.com/office/drawing/2014/main" id="{03D76F4E-1162-49C7-809C-ECEC1E51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4166" y="2449013"/>
            <a:ext cx="0" cy="2095774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FFDA9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8" name="直接连接符 17">
            <a:extLst xmlns:a="http://schemas.openxmlformats.org/drawingml/2006/main">
              <a:ext uri="{FF2B5EF4-FFF2-40B4-BE49-F238E27FC236}">
                <a16:creationId xmlns:a16="http://schemas.microsoft.com/office/drawing/2014/main" id="{7B434EE2-2BA2-4C88-9CBD-CCB8220B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608" y="2449013"/>
            <a:ext cx="0" cy="1056185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FFDA9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20" name="直接连接符 19">
            <a:extLst xmlns:a="http://schemas.openxmlformats.org/drawingml/2006/main">
              <a:ext uri="{FF2B5EF4-FFF2-40B4-BE49-F238E27FC236}">
                <a16:creationId xmlns:a16="http://schemas.microsoft.com/office/drawing/2014/main" id="{4151077B-9823-4F37-B874-1FA3258D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5006" y="3505198"/>
            <a:ext cx="5160693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FFDA9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E268160A-6EB8-486B-AC92-FCF0030D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9362" y="2448973"/>
            <a:ext cx="1250347" cy="9309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本社：米国</a:t>
            </a: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B5663550-83ED-41A5-A299-C389A037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4835" y="2448973"/>
            <a:ext cx="1250347" cy="9309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世界13か国をカバー</a:t>
            </a:r>
          </a:p>
        </p:txBody>
      </p:sp>
      <p:sp>
        <p:nvSpPr>
          <p:cNvPr id="23" name="文本框 22">
            <a:extLst xmlns:a="http://schemas.openxmlformats.org/drawingml/2006/main">
              <a:ext uri="{FF2B5EF4-FFF2-40B4-BE49-F238E27FC236}">
                <a16:creationId xmlns:a16="http://schemas.microsoft.com/office/drawing/2014/main" id="{404F10BA-CA16-4786-87C6-80675C45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3794" y="3608642"/>
            <a:ext cx="1250347" cy="9309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ユーザー規模</a:t>
            </a:r>
          </a:p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20万人超</a:t>
            </a:r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A74A08BD-3F15-4E2B-9642-CDEB639A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9362" y="3608642"/>
            <a:ext cx="2803779" cy="9309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エコシステム基金</a:t>
            </a:r>
          </a:p>
          <a:p xmlns:a="http://schemas.openxmlformats.org/drawingml/2006/main">
            <a:pPr marR="0" lvl="0" algn="ctr" defTabSz="91440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None/>
            </a:pPr>
            <a:r>
              <a:rPr sz="1275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Avex Labsが1億ドル基金を設立</a:t>
            </a:r>
          </a:p>
        </p:txBody>
      </p:sp>
      <p:sp>
        <p:nvSpPr>
          <p:cNvPr id="27" name="任意多边形: 形状 39">
            <a:extLst xmlns:a="http://schemas.openxmlformats.org/drawingml/2006/main">
              <a:ext uri="{FF2B5EF4-FFF2-40B4-BE49-F238E27FC236}">
                <a16:creationId xmlns:a16="http://schemas.microsoft.com/office/drawing/2014/main" id="{CBC6FCE1-36C6-4434-B89C-5F5721AC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4847" y="3838408"/>
            <a:ext cx="384222" cy="432183"/>
          </a:xfrm>
          <a:custGeom xmlns:a="http://schemas.openxmlformats.org/drawingml/2006/main"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 xmlns:a="http://schemas.openxmlformats.org/drawingml/2006/main">
            <a:srgbClr val="DCDCDC"/>
          </a:solidFill>
          <a:ln xmlns:a="http://schemas.openxmlformats.org/drawingml/2006/main" w="3175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91440" tIns="45720" rIns="91440" bIns="45720" anchor="ctr">
            <a:noAutofit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 algn="ctr">
              <a:buClrTx/>
              <a:buSzTx/>
              <a:buFontTx/>
              <a:buNone/>
            </a:pPr>
          </a:p>
        </p:txBody>
      </p:sp>
      <p:pic>
        <p:nvPicPr>
          <p:cNvPr id="54" name="图片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0abec7620e4547">
            <a:extLst>
              <a:ext uri="{96DAC541-7B7A-43D3-8B79-37D633B846F1}">
                <asvg:svgBlip xmlns:asvg="http://schemas.microsoft.com/office/drawing/2016/SVG/main" r:embed="Rc2f9535e341b4b4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91307" y="3958579"/>
            <a:ext cx="191546" cy="191546"/>
          </a:xfrm>
          <a:prstGeom xmlns:a="http://schemas.openxmlformats.org/drawingml/2006/main" prst="rect">
            <a:avLst/>
          </a:prstGeom>
        </p:spPr>
      </p:pic>
      <p:sp>
        <p:nvSpPr>
          <p:cNvPr id="29" name="任意多边形: 形状 39">
            <a:extLst xmlns:a="http://schemas.openxmlformats.org/drawingml/2006/main">
              <a:ext uri="{FF2B5EF4-FFF2-40B4-BE49-F238E27FC236}">
                <a16:creationId xmlns:a16="http://schemas.microsoft.com/office/drawing/2014/main" id="{73DADAA6-1040-41E6-B38D-EF8816FA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2521" y="2678063"/>
            <a:ext cx="384222" cy="432183"/>
          </a:xfrm>
          <a:custGeom xmlns:a="http://schemas.openxmlformats.org/drawingml/2006/main"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 xmlns:a="http://schemas.openxmlformats.org/drawingml/2006/main">
            <a:srgbClr val="FFDA94"/>
          </a:solidFill>
          <a:ln xmlns:a="http://schemas.openxmlformats.org/drawingml/2006/main" w="3175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91440" tIns="45720" rIns="91440" bIns="45720" anchor="ctr">
            <a:noAutofit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 algn="ctr">
              <a:buClrTx/>
              <a:buSzTx/>
              <a:buFontTx/>
              <a:buNone/>
            </a:pPr>
          </a:p>
        </p:txBody>
      </p:sp>
      <p:pic>
        <p:nvPicPr>
          <p:cNvPr id="56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95b225eb64ae6">
            <a:extLst>
              <a:ext uri="{96DAC541-7B7A-43D3-8B79-37D633B846F1}">
                <asvg:svgBlip xmlns:asvg="http://schemas.microsoft.com/office/drawing/2016/SVG/main" r:embed="R7a609a4de3964fd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52753" y="2802545"/>
            <a:ext cx="183220" cy="183220"/>
          </a:xfrm>
          <a:prstGeom xmlns:a="http://schemas.openxmlformats.org/drawingml/2006/main" prst="rect">
            <a:avLst/>
          </a:prstGeom>
        </p:spPr>
      </p:pic>
      <p:sp>
        <p:nvSpPr>
          <p:cNvPr id="31" name="任意多边形: 形状 39">
            <a:extLst xmlns:a="http://schemas.openxmlformats.org/drawingml/2006/main">
              <a:ext uri="{FF2B5EF4-FFF2-40B4-BE49-F238E27FC236}">
                <a16:creationId xmlns:a16="http://schemas.microsoft.com/office/drawing/2014/main" id="{9746D589-566E-49CD-B450-E784A265C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0379" y="3834090"/>
            <a:ext cx="384222" cy="432183"/>
          </a:xfrm>
          <a:custGeom xmlns:a="http://schemas.openxmlformats.org/drawingml/2006/main"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 xmlns:a="http://schemas.openxmlformats.org/drawingml/2006/main">
            <a:srgbClr val="FFDA94"/>
          </a:solidFill>
          <a:ln xmlns:a="http://schemas.openxmlformats.org/drawingml/2006/main" w="3175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91440" tIns="45720" rIns="91440" bIns="45720" anchor="ctr">
            <a:noAutofit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 algn="ctr">
              <a:buClrTx/>
              <a:buSzTx/>
              <a:buFontTx/>
              <a:buNone/>
            </a:pPr>
          </a:p>
        </p:txBody>
      </p:sp>
      <p:pic>
        <p:nvPicPr>
          <p:cNvPr id="58" name="图片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f2c48cd4949b7">
            <a:extLst>
              <a:ext uri="{96DAC541-7B7A-43D3-8B79-37D633B846F1}">
                <asvg:svgBlip xmlns:asvg="http://schemas.microsoft.com/office/drawing/2016/SVG/main" r:embed="R125b6770cb72486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58756" y="3946177"/>
            <a:ext cx="207744" cy="207744"/>
          </a:xfrm>
          <a:prstGeom xmlns:a="http://schemas.openxmlformats.org/drawingml/2006/main" prst="rect">
            <a:avLst/>
          </a:prstGeom>
        </p:spPr>
      </p:pic>
      <p:sp>
        <p:nvSpPr>
          <p:cNvPr id="33" name="任意多边形: 形状 39">
            <a:extLst xmlns:a="http://schemas.openxmlformats.org/drawingml/2006/main">
              <a:ext uri="{FF2B5EF4-FFF2-40B4-BE49-F238E27FC236}">
                <a16:creationId xmlns:a16="http://schemas.microsoft.com/office/drawing/2014/main" id="{936A20CD-F618-498F-80CE-CECA2D7E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100" y="2673664"/>
            <a:ext cx="384222" cy="432183"/>
          </a:xfrm>
          <a:custGeom xmlns:a="http://schemas.openxmlformats.org/drawingml/2006/main"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 xmlns:a="http://schemas.openxmlformats.org/drawingml/2006/main">
            <a:srgbClr val="DCDCDC"/>
          </a:solidFill>
          <a:ln xmlns:a="http://schemas.openxmlformats.org/drawingml/2006/main" w="3175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91440" tIns="45720" rIns="91440" bIns="45720" anchor="ctr">
            <a:noAutofit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 algn="ctr">
              <a:buClrTx/>
              <a:buSzTx/>
              <a:buFontTx/>
              <a:buNone/>
            </a:pPr>
          </a:p>
        </p:txBody>
      </p:sp>
      <p:pic>
        <p:nvPicPr>
          <p:cNvPr id="60" name="Picture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08b5d73264dfa">
            <a:extLst>
              <a:ext uri="{96DAC541-7B7A-43D3-8B79-37D633B846F1}">
                <asvg:svgBlip xmlns:asvg="http://schemas.microsoft.com/office/drawing/2016/SVG/main" r:embed="R160007fc61da436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32721" y="2768040"/>
            <a:ext cx="242980" cy="242980"/>
          </a:xfrm>
          <a:prstGeom xmlns:a="http://schemas.openxmlformats.org/drawingml/2006/main" prst="rect">
            <a:avLst/>
          </a:prstGeom>
        </p:spPr>
      </p:pic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E1CCA9F-A326-4B34-921A-C68C2A24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40644B0-435A-43D2-9B9F-1FF41BB49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11"/>
            <a:ext cx="10085705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2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共同信用裏付け</a:t>
            </a: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C792EE2-90D7-49AC-8F70-65ACA561F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T. Rowe Price｜AVEX Global｜ラオス国家開発基金｜AVEX取引所｜AVEX AIエージェント</a:t>
            </a:r>
          </a:p>
        </p:txBody>
      </p:sp>
      <p:pic>
        <p:nvPicPr>
          <p:cNvPr id="64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65a8835ca45e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72571"/>
      </p:ext>
    </p:extLst>
  </p:cSld>
</p:sld>
</file>

<file path=ppt/slides/slide8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a54f61978f9e42cf">
            <a:lum/>
          </a:blip>
          <a:srcRect l="0" t="0" r="0" b="0"/>
          <a:stretch>
            <a:fillRect l="0" t="-7000" r="0" b="-700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AutoShape 5">
            <a:extLst xmlns:a="http://schemas.openxmlformats.org/drawingml/2006/main">
              <a:ext uri="{FF2B5EF4-FFF2-40B4-BE49-F238E27FC236}">
                <a16:creationId xmlns:a16="http://schemas.microsoft.com/office/drawing/2014/main" id="{2FCAEFEA-8F83-41C7-8CFD-02123307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752" y="2065427"/>
            <a:ext cx="5356677" cy="3848692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64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9785D28-00F8-4476-8C04-850A37DE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5095875" cy="3695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spcAft>
                <a:spcPts val="5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rPr sz="1800" b="1">
                <a:solidFill>
                  <a:srgbClr val="F8D17A"/>
                </a:solidFill>
              </a:rPr>
              <a:t>国家レベルの信用裏付け</a:t>
            </a:r>
          </a:p>
          <a:p xmlns:a="http://schemas.openxmlformats.org/drawingml/2006/main">
            <a:pPr marL="0" indent="0" algn="l">
              <a:spcAft>
                <a:spcPts val="3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USDAはAvex Globalとラオス国家開発基金が共同発行を推進。</a:t>
            </a:r>
          </a:p>
          <a:p xmlns:a="http://schemas.openxmlformats.org/drawingml/2006/main">
            <a:pPr marL="0" indent="0" algn="l">
              <a:spcAft>
                <a:spcPts val="3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基金はラオス国防省の認可の下で自主運営。</a:t>
            </a:r>
          </a:p>
          <a:p xmlns:a="http://schemas.openxmlformats.org/drawingml/2006/main">
            <a:pPr marL="0" indent="0" algn="l">
              <a:spcAft>
                <a:spcPts val="3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財務省・国防省がトークン化を支援し、国家レベルの信用を提供。</a:t>
            </a:r>
          </a:p>
          <a:p xmlns:a="http://schemas.openxmlformats.org/drawingml/2006/main">
            <a:pPr marL="0" indent="0" algn="l">
              <a:spcAft>
                <a:spcPts val="10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自国通貨の安定と外貨準備導入を目的とする。</a:t>
            </a:r>
          </a:p>
          <a:p xmlns:a="http://schemas.openxmlformats.org/drawingml/2006/main">
            <a:pPr marL="0" indent="0" algn="l">
              <a:spcAft>
                <a:spcPts val="5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rPr sz="1800" b="1">
                <a:solidFill>
                  <a:srgbClr val="F8D17A"/>
                </a:solidFill>
              </a:rPr>
              <a:t>裏付け資産の適合性</a:t>
            </a:r>
          </a:p>
          <a:p xmlns:a="http://schemas.openxmlformats.org/drawingml/2006/main">
            <a:pPr marL="0" indent="0" algn="l">
              <a:spcAft>
                <a:spcPts val="3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国防省・財務省認可の17鉱区権益を保有（金資源を含む）。</a:t>
            </a:r>
          </a:p>
          <a:p xmlns:a="http://schemas.openxmlformats.org/drawingml/2006/main">
            <a:pPr marL="0" indent="0" algn="l">
              <a:spcAft>
                <a:spcPts val="3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埋蔵量報告、国防省認証、国際認証を保有。</a:t>
            </a:r>
          </a:p>
          <a:p xmlns:a="http://schemas.openxmlformats.org/drawingml/2006/main">
            <a:pPr marL="0" indent="0" algn="l">
              <a:spcAft>
                <a:spcPts val="3"/>
              </a:spcAft>
              <a:buChar char="​"/>
              <a:defRPr sz="1238">
                <a:solidFill>
                  <a:srgbClr val="F5F7FF"/>
                </a:solidFill>
              </a:defRPr>
            </a:pPr>
            <a:r>
              <a:t>✓ Vientiane MiningのSepon金銅鉱山：鉱石1,166万トン、金属量48.49トン。</a:t>
            </a:r>
          </a:p>
          <a:p xmlns:a="http://schemas.openxmlformats.org/drawingml/2006/main">
            <a:pPr marL="0" indent="0" algn="l">
              <a:buChar char="​"/>
              <a:defRPr sz="1238">
                <a:solidFill>
                  <a:srgbClr val="F5F7FF"/>
                </a:solidFill>
              </a:defRPr>
            </a:pPr>
            <a:r>
              <a:t>✓ 海外鉱山の年間金生産寄与：11.25トン。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F3756A0-F22D-416F-898A-1716EADA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84628D8-E6C8-4569-A2EC-00B706FB0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11"/>
            <a:ext cx="10085705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2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共同信用裏付け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AF79CF2-75ED-451B-95E2-B0FDEC18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T. Rowe Price｜AVEX Global｜ラオス国家開発基金｜AVEX取引所｜AVEX AIエージェント</a:t>
            </a:r>
          </a:p>
        </p:txBody>
      </p:sp>
      <p:pic>
        <p:nvPicPr>
          <p:cNvPr id="23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8acbc93d084bc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22538"/>
      </p:ext>
    </p:extLst>
  </p:cSld>
</p:sld>
</file>

<file path=ppt/slides/slide9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c139f9636829409a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70C3165B-DD80-465C-9BA2-F6E05A92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962" y="5152931"/>
            <a:ext cx="10320019" cy="948511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51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F5909B9-0B12-4652-861A-54A6885A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17666FF-C687-4904-BC28-4286EFDCA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1" y="421911"/>
            <a:ext cx="5312228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2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資格</a:t>
            </a: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931C10C-2D4E-47E6-85A7-1D085E86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1" y="943881"/>
            <a:ext cx="36539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資格</a:t>
            </a:r>
          </a:p>
        </p:txBody>
      </p:sp>
      <p:sp>
        <p:nvSpPr>
          <p:cNvPr id="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35AA9A71-B2EA-4000-B7AD-F3140D37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963" y="1477099"/>
            <a:ext cx="10320020" cy="341820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pic>
        <p:nvPicPr>
          <p:cNvPr id="62" name="图片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35249d3cf48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188448" y="1816824"/>
            <a:ext cx="1923446" cy="2737645"/>
          </a:xfrm>
          <a:prstGeom xmlns:a="http://schemas.openxmlformats.org/drawingml/2006/main" prst="rect">
            <a:avLst/>
          </a:prstGeom>
        </p:spPr>
      </p:pic>
      <p:pic>
        <p:nvPicPr>
          <p:cNvPr id="63" name="图片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434f728494799"/>
          <a:srcRect xmlns:a="http://schemas.openxmlformats.org/drawingml/2006/main" l="0" t="0" r="0" b="61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3152382" y="1816824"/>
            <a:ext cx="1922891" cy="2738200"/>
          </a:xfrm>
          <a:prstGeom xmlns:a="http://schemas.openxmlformats.org/drawingml/2006/main" prst="rect">
            <a:avLst/>
          </a:prstGeom>
        </p:spPr>
      </p:pic>
      <p:pic>
        <p:nvPicPr>
          <p:cNvPr id="64" name="图片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4d162401946df"/>
          <a:srcRect xmlns:a="http://schemas.openxmlformats.org/drawingml/2006/main" l="0" t="0" r="0" b="31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5115762" y="1816824"/>
            <a:ext cx="1934538" cy="2738755"/>
          </a:xfrm>
          <a:prstGeom xmlns:a="http://schemas.openxmlformats.org/drawingml/2006/main" prst="rect">
            <a:avLst/>
          </a:prstGeom>
        </p:spPr>
      </p:pic>
      <p:pic>
        <p:nvPicPr>
          <p:cNvPr id="65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0adafd3e434931"/>
          <a:srcRect xmlns:a="http://schemas.openxmlformats.org/drawingml/2006/main" l="0" t="0" r="0" b="61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7090789" y="1816824"/>
            <a:ext cx="1923446" cy="2737645"/>
          </a:xfrm>
          <a:prstGeom xmlns:a="http://schemas.openxmlformats.org/drawingml/2006/main" prst="rect">
            <a:avLst/>
          </a:prstGeom>
        </p:spPr>
      </p:pic>
      <p:pic>
        <p:nvPicPr>
          <p:cNvPr id="66" name="图片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de0e37f9db48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9054723" y="1816824"/>
            <a:ext cx="2059330" cy="2739309"/>
          </a:xfrm>
          <a:prstGeom xmlns:a="http://schemas.openxmlformats.org/drawingml/2006/main" prst="rect">
            <a:avLst/>
          </a:prstGeom>
        </p:spPr>
      </p:pic>
      <p:sp>
        <p:nvSpPr>
          <p:cNvPr id="35" name="文本框 34">
            <a:extLst xmlns:a="http://schemas.openxmlformats.org/drawingml/2006/main">
              <a:ext uri="{FF2B5EF4-FFF2-40B4-BE49-F238E27FC236}">
                <a16:creationId xmlns:a16="http://schemas.microsoft.com/office/drawing/2014/main" id="{D5AD6307-A48C-46C6-A7D2-094174B0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238750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3"/>
              </a:spcAft>
              <a:buNone/>
              <a:defRPr sz="1200">
                <a:solidFill>
                  <a:srgbClr val="F8D17A"/>
                </a:solidFill>
              </a:defRPr>
            </a:pPr>
            <a:r>
              <a:rPr sz="1600" b="1">
                <a:solidFill>
                  <a:srgbClr val="F8D17A"/>
                </a:solidFill>
              </a:rPr>
              <a:t>ラオス基金開発有限会社</a:t>
            </a:r>
          </a:p>
          <a:p xmlns:a="http://schemas.openxmlformats.org/drawingml/2006/main">
            <a:pPr algn="ctr">
              <a:buNone/>
              <a:defRPr sz="1200">
                <a:solidFill>
                  <a:srgbClr val="F8D17A"/>
                </a:solidFill>
              </a:defRPr>
            </a:pPr>
            <a:r>
              <a:rPr sz="1300">
                <a:solidFill>
                  <a:srgbClr val="F5F7FF"/>
                </a:solidFill>
              </a:rPr>
              <a:t>（営業許可証）</a:t>
            </a:r>
          </a:p>
        </p:txBody>
      </p:sp>
      <p:sp>
        <p:nvSpPr>
          <p:cNvPr id="36" name="文本框 35">
            <a:extLst xmlns:a="http://schemas.openxmlformats.org/drawingml/2006/main">
              <a:ext uri="{FF2B5EF4-FFF2-40B4-BE49-F238E27FC236}">
                <a16:creationId xmlns:a16="http://schemas.microsoft.com/office/drawing/2014/main" id="{1C1100EA-EE9A-40B5-819E-E6E0A003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238750"/>
            <a:ext cx="323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3"/>
              </a:spcAft>
              <a:buNone/>
              <a:defRPr sz="1200">
                <a:solidFill>
                  <a:srgbClr val="F8D17A"/>
                </a:solidFill>
              </a:defRPr>
            </a:pPr>
            <a:r>
              <a:rPr sz="1600" b="1">
                <a:solidFill>
                  <a:srgbClr val="F8D17A"/>
                </a:solidFill>
              </a:rPr>
              <a:t>ラオス・エネルギー開発グループ有限会社</a:t>
            </a:r>
          </a:p>
          <a:p xmlns:a="http://schemas.openxmlformats.org/drawingml/2006/main">
            <a:pPr algn="ctr">
              <a:buNone/>
              <a:defRPr sz="1200">
                <a:solidFill>
                  <a:srgbClr val="F8D17A"/>
                </a:solidFill>
              </a:defRPr>
            </a:pPr>
            <a:r>
              <a:rPr sz="1300">
                <a:solidFill>
                  <a:srgbClr val="F5F7FF"/>
                </a:solidFill>
              </a:rPr>
              <a:t>（営業許可証）</a:t>
            </a:r>
          </a:p>
        </p:txBody>
      </p:sp>
      <p:sp>
        <p:nvSpPr>
          <p:cNvPr id="37" name="文本框 36">
            <a:extLst xmlns:a="http://schemas.openxmlformats.org/drawingml/2006/main">
              <a:ext uri="{FF2B5EF4-FFF2-40B4-BE49-F238E27FC236}">
                <a16:creationId xmlns:a16="http://schemas.microsoft.com/office/drawing/2014/main" id="{DBFB84AE-B71C-4DDA-AB8F-F2EE3064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38750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3"/>
              </a:spcAft>
              <a:buNone/>
              <a:defRPr sz="1200">
                <a:solidFill>
                  <a:srgbClr val="F8D17A"/>
                </a:solidFill>
              </a:defRPr>
            </a:pPr>
            <a:r>
              <a:rPr sz="1600" b="1">
                <a:solidFill>
                  <a:srgbClr val="F8D17A"/>
                </a:solidFill>
              </a:rPr>
              <a:t>ラオス基金ステーブルコイン</a:t>
            </a:r>
          </a:p>
          <a:p xmlns:a="http://schemas.openxmlformats.org/drawingml/2006/main">
            <a:pPr algn="ctr">
              <a:buNone/>
              <a:defRPr sz="1200">
                <a:solidFill>
                  <a:srgbClr val="F8D17A"/>
                </a:solidFill>
              </a:defRPr>
            </a:pPr>
            <a:r>
              <a:rPr sz="1300">
                <a:solidFill>
                  <a:srgbClr val="F5F7FF"/>
                </a:solidFill>
              </a:rPr>
              <a:t>開発有限会社</a:t>
            </a:r>
          </a:p>
        </p:txBody>
      </p:sp>
      <p:pic>
        <p:nvPicPr>
          <p:cNvPr id="70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e6509e8b584a8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013"/>
      </p:ext>
    </p:extLst>
  </p:cSld>
</p:sld>
</file>

<file path=ppt/slides/slide10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e9a660ba4eb54c06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775D2A9-3450-4497-829C-94614A8A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812" y="4732411"/>
            <a:ext cx="4218305" cy="276861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51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5" name="AutoShape 5">
            <a:extLst xmlns:a="http://schemas.openxmlformats.org/drawingml/2006/main">
              <a:ext uri="{FF2B5EF4-FFF2-40B4-BE49-F238E27FC236}">
                <a16:creationId xmlns:a16="http://schemas.microsoft.com/office/drawing/2014/main" id="{06B358BF-BC74-4A02-B813-8C4073A9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3042" y="4647292"/>
            <a:ext cx="2177143" cy="276861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51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D714EC58-A64D-47FB-A2E2-233BCAB9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723" y="4647292"/>
            <a:ext cx="2634343" cy="276861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51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BAFFB37-212E-46F7-8A3A-4C727A02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E980D87-53E0-4D2F-891E-4FA13997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666750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ライセンス／資格</a:t>
            </a: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5817993-97A4-4432-BDEB-93C12BFC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1" y="943881"/>
            <a:ext cx="4408713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ライセンス／資格</a:t>
            </a:r>
          </a:p>
        </p:txBody>
      </p:sp>
      <p:pic>
        <p:nvPicPr>
          <p:cNvPr id="29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23ee0f9874a3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5391" y="1827711"/>
            <a:ext cx="2055915" cy="2667751"/>
          </a:xfrm>
          <a:prstGeom xmlns:a="http://schemas.openxmlformats.org/drawingml/2006/main" prst="rect">
            <a:avLst/>
          </a:prstGeom>
        </p:spPr>
      </p:pic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593DBEC-42BC-4247-BD03-F9E625AC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255270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863" b="0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MSB（Money Services Business）登録</a:t>
            </a:r>
          </a:p>
        </p:txBody>
      </p:sp>
      <p:pic>
        <p:nvPicPr>
          <p:cNvPr id="31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4dc0912f143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91477" y="2195285"/>
            <a:ext cx="2920274" cy="2065148"/>
          </a:xfrm>
          <a:prstGeom xmlns:a="http://schemas.openxmlformats.org/drawingml/2006/main" prst="rect">
            <a:avLst/>
          </a:prstGeom>
        </p:spPr>
      </p:pic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37B42C8-0DE3-4514-AD1A-0685239A3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65772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750" b="0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SEC（米国証券取引委員会）資格</a:t>
            </a:r>
          </a:p>
        </p:txBody>
      </p:sp>
      <p:pic>
        <p:nvPicPr>
          <p:cNvPr id="33" name="图片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7e808b748b4a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7048520" y="1900487"/>
            <a:ext cx="2053059" cy="2654744"/>
          </a:xfrm>
          <a:prstGeom xmlns:a="http://schemas.openxmlformats.org/drawingml/2006/main" prst="rect">
            <a:avLst/>
          </a:prstGeom>
        </p:spPr>
      </p:pic>
      <p:pic>
        <p:nvPicPr>
          <p:cNvPr id="34" name="图片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4d4cd7f1d64f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9387110" y="1908250"/>
            <a:ext cx="1945230" cy="2619376"/>
          </a:xfrm>
          <a:prstGeom xmlns:a="http://schemas.openxmlformats.org/drawingml/2006/main" prst="rect">
            <a:avLst/>
          </a:prstGeom>
        </p:spPr>
      </p:pic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F27CFDA-7370-4CB2-A116-5C3789ED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743450"/>
            <a:ext cx="4143375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900" b="0" i="0" u="none" cap="none">
                <a:ln>
                  <a:noFill/>
                </a:ln>
                <a:solidFill>
                  <a:srgbClr val="FFDA94"/>
                </a:solidFill>
                <a:latin typeface="Arial"/>
                <a:ea typeface="Arial"/>
                <a:cs typeface="Arial"/>
              </a:rPr>
              <a:t>香港：MC Financial Services Limited</a:t>
            </a:r>
          </a:p>
        </p:txBody>
      </p:sp>
      <p:pic>
        <p:nvPicPr>
          <p:cNvPr id="36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8e7a981af641a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45235"/>
      </p:ext>
    </p:extLst>
  </p:cSld>
</p:sld>
</file>

<file path=ppt/slides/slide11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43eeb89dc01c44e3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6DFEBAF-CAA3-4630-9EB9-DD1C8AF8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6D98D8A-CBCD-42A7-91E1-A0C2A222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904875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価値の源泉 · 4層アンカー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B1F5D1F-D5E3-4F79-A4B7-864B0847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価値の源泉 · 4層アンカー</a:t>
            </a:r>
          </a:p>
        </p:txBody>
      </p:sp>
      <p:graphicFrame>
        <p:nvGraphicFramePr>
          <p:cNvPr id="16" name="表格 2"/>
          <p:cNvGraphicFramePr/>
          <p:nvPr/>
        </p:nvGraphicFramePr>
        <p:xfrm>
          <a:off xmlns:a="http://schemas.openxmlformats.org/drawingml/2006/main" x="790575" y="2152650"/>
          <a:ext xmlns:a="http://schemas.openxmlformats.org/drawingml/2006/main" cx="10504170" cy="35909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4810"/>
                <a:gridCol w="6309360"/>
              </a:tblGrid>
              <a:tr h="671830">
                <a:tc>
                  <a:txBody>
                    <a:bodyPr/>
                    <a:lstStyle/>
                    <a:p>
                      <a:pPr indent="0" algn="ctr">
                        <a:lnSpc>
                          <a:spcPts val="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20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アンカー層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20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資産タイプ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6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金資産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ラオス金鉱備蓄による初期下支え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6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実体資産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トークン化株式・資産・ファンド持分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6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エコシステム資産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MCNEXエコシステムの一部価値をUSDAへ還元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6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信用資産＋DAT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優良案件に上場株式を配分し、共同でNasdaq上場を目指す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c6d2bbeaa443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14660"/>
      </p:ext>
    </p:extLst>
  </p:cSld>
</p:sld>
</file>

<file path=ppt/slides/slide12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75e123240c43462d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9B1F065-016F-4613-8280-22DECBA6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D1341B1-E37D-4233-AA5C-6F1276AD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11"/>
            <a:ext cx="641731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1"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経済モデル概要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B50DB4B-95D6-4EE8-983B-A57F31E9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>
                <a:solidFill>
                  <a:srgbClr val="F5F7FF"/>
                </a:solidFill>
              </a:defRPr>
            </a:pPr>
            <a:r>
              <a:rPr sz="1200" cap="all">
                <a:solidFill>
                  <a:srgbClr val="F5F7FF"/>
                </a:solidFill>
              </a:rPr>
              <a:t>経済モデル概要</a:t>
            </a:r>
          </a:p>
        </p:txBody>
      </p:sp>
      <p:graphicFrame>
        <p:nvGraphicFramePr>
          <p:cNvPr id="16" name="表格 3"/>
          <p:cNvGraphicFramePr/>
          <p:nvPr/>
        </p:nvGraphicFramePr>
        <p:xfrm>
          <a:off xmlns:a="http://schemas.openxmlformats.org/drawingml/2006/main" x="669925" y="2631440"/>
          <a:ext xmlns:a="http://schemas.openxmlformats.org/drawingml/2006/main" cx="10577195" cy="322326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59485"/>
                <a:gridCol w="1072515"/>
                <a:gridCol w="723265"/>
                <a:gridCol w="3453130"/>
                <a:gridCol w="1841862"/>
                <a:gridCol w="2526938"/>
              </a:tblGrid>
              <a:tr h="805815"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35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トークン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35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正式名称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05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総供給量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35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配分ルール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35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中核機構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35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役割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8058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USDA 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USD Asset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  </a:t>
                      </a:r>
                      <a:r>
                        <a:rPr sz="1238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：</a:t>
                      </a:r>
                      <a:r>
                        <a:rPr sz="1238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 USDT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4層価値アンカー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ステーブルコイン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</a:tr>
              <a:tr h="8058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ME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M-Earn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013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1億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1%ベース、1%エコ構築、98%エコ産出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 b="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2,100万までデフレ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エコ収益トークン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</a:tr>
              <a:tr h="8058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MH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M-Hold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013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1億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 b="1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1%ベース、99%保険プール産出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 lIns="38100" tIns="28575" rIns="38100" bIns="28575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 b="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2口投入・1口配分</a:t>
                      </a:r>
                    </a:p>
                    <a:p>
                      <a:pPr marL="0" indent="0" algn="ctr">
                        <a:lnSpc>
                          <a:spcPct val="10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 b="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売却のみ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38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保険保有トークン</a:t>
                      </a: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4FFCACA-8DE8-4AED-AB8C-EE66BD40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69545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0" rIns="3810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</a:pPr>
            <a:r>
              <a:rPr sz="1950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中核トークン体系</a:t>
            </a:r>
          </a:p>
        </p:txBody>
      </p:sp>
      <p:pic>
        <p:nvPicPr>
          <p:cNvPr id="18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c9c6b4304b41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直接连接符 1">
            <a:extLst xmlns:a="http://schemas.openxmlformats.org/drawingml/2006/main">
              <a:ext uri="{FF2B5EF4-FFF2-40B4-BE49-F238E27FC236}">
                <a16:creationId xmlns:a16="http://schemas.microsoft.com/office/drawing/2014/main" id="{161758EA-4A56-493E-974E-52CD062B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075055" y="2114550"/>
            <a:ext cx="361188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gradFill>
              <a:gsLst>
                <a:gs pos="0">
                  <a:srgbClr val="FFDA94">
                    <a:alpha val="0"/>
                  </a:srgbClr>
                </a:gs>
                <a:gs pos="100000">
                  <a:srgbClr val="FFDA94"/>
                </a:gs>
              </a:gsLst>
              <a:lin ang="6000000" scaled="0"/>
            </a:gra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5" name="直接连接符 4">
            <a:extLst xmlns:a="http://schemas.openxmlformats.org/drawingml/2006/main">
              <a:ext uri="{FF2B5EF4-FFF2-40B4-BE49-F238E27FC236}">
                <a16:creationId xmlns:a16="http://schemas.microsoft.com/office/drawing/2014/main" id="{47A51A8D-40B6-4664-A037-3DC86BF5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7415" y="2114550"/>
            <a:ext cx="361188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gradFill>
              <a:gsLst>
                <a:gs pos="0">
                  <a:srgbClr val="FFDA94">
                    <a:alpha val="0"/>
                  </a:srgbClr>
                </a:gs>
                <a:gs pos="100000">
                  <a:srgbClr val="FFDA94"/>
                </a:gs>
              </a:gsLst>
              <a:lin ang="6000000" scaled="0"/>
            </a:gra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1508464821"/>
      </p:ext>
    </p:extLst>
  </p:cSld>
</p:sld>
</file>

<file path=ppt/slides/slide13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c6555a3ee0494ee4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utoShape 5">
            <a:extLst xmlns:a="http://schemas.openxmlformats.org/drawingml/2006/main">
              <a:ext uri="{FF2B5EF4-FFF2-40B4-BE49-F238E27FC236}">
                <a16:creationId xmlns:a16="http://schemas.microsoft.com/office/drawing/2014/main" id="{42DF4DDD-864D-40D6-BB0E-C8F9CB28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523" y="2155190"/>
            <a:ext cx="4196444" cy="3320143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83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E806449-1C86-45E4-AA4A-1E6C5C4E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5785CA69-A39E-486F-B4EF-EB5C9DD0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11"/>
            <a:ext cx="641731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2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USDA利回りステーキング規則</a:t>
            </a:r>
          </a:p>
        </p:txBody>
      </p:sp>
      <p:sp>
        <p:nvSpPr>
          <p:cNvPr id="30" name="文本框 29">
            <a:extLst xmlns:a="http://schemas.openxmlformats.org/drawingml/2006/main">
              <a:ext uri="{FF2B5EF4-FFF2-40B4-BE49-F238E27FC236}">
                <a16:creationId xmlns:a16="http://schemas.microsoft.com/office/drawing/2014/main" id="{8A4AE5D1-B989-43D4-810D-5108CF99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USDA利回りステーキング規則</a:t>
            </a:r>
          </a:p>
        </p:txBody>
      </p:sp>
      <p:sp>
        <p:nvSpPr>
          <p:cNvPr id="33" name="文本框 32">
            <a:extLst xmlns:a="http://schemas.openxmlformats.org/drawingml/2006/main">
              <a:ext uri="{FF2B5EF4-FFF2-40B4-BE49-F238E27FC236}">
                <a16:creationId xmlns:a16="http://schemas.microsoft.com/office/drawing/2014/main" id="{586DE27E-609D-4726-9676-63597960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324100"/>
            <a:ext cx="3714750" cy="304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0000"/>
              </a:lnSpc>
              <a:spcAft>
                <a:spcPts val="18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 b="1">
                <a:solidFill>
                  <a:srgbClr val="F5F7FF"/>
                </a:solidFill>
              </a:rPr>
              <a:t>◆ </a:t>
            </a:r>
            <a:r>
              <a:rPr sz="1350" b="1">
                <a:solidFill>
                  <a:srgbClr val="F8D17A"/>
                </a:solidFill>
              </a:rPr>
              <a:t>利回りステーキングは</a:t>
            </a:r>
            <a:r>
              <a:rPr sz="1350" b="1">
                <a:solidFill>
                  <a:srgbClr val="F8D17A"/>
                </a:solidFill>
              </a:rPr>
              <a:t>100ドルから、</a:t>
            </a:r>
            <a:r>
              <a:rPr sz="1350" b="1">
                <a:solidFill>
                  <a:srgbClr val="F8D17A"/>
                </a:solidFill>
              </a:rPr>
              <a:t>バーンペナルティなし。</a:t>
            </a:r>
          </a:p>
          <a:p xmlns:a="http://schemas.openxmlformats.org/drawingml/2006/main">
            <a:pPr marL="0" indent="0" algn="l">
              <a:lnSpc>
                <a:spcPct val="110000"/>
              </a:lnSpc>
              <a:spcAft>
                <a:spcPts val="12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>
                <a:solidFill>
                  <a:srgbClr val="F5F7FF"/>
                </a:solidFill>
              </a:rPr>
              <a:t>◆ 収益は日次計算：</a:t>
            </a:r>
          </a:p>
          <a:p xmlns:a="http://schemas.openxmlformats.org/drawingml/2006/main">
            <a:pPr marL="28" indent="0" algn="l">
              <a:lnSpc>
                <a:spcPct val="110000"/>
              </a:lnSpc>
              <a:spcAft>
                <a:spcPts val="10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 b="1">
                <a:solidFill>
                  <a:srgbClr val="F8D17A"/>
                </a:solidFill>
              </a:rPr>
              <a:t>30日：日率0.5～0.8%</a:t>
            </a:r>
          </a:p>
          <a:p xmlns:a="http://schemas.openxmlformats.org/drawingml/2006/main">
            <a:pPr marL="28" indent="0" algn="l">
              <a:lnSpc>
                <a:spcPct val="110000"/>
              </a:lnSpc>
              <a:spcAft>
                <a:spcPts val="10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 b="1">
                <a:solidFill>
                  <a:srgbClr val="F8D17A"/>
                </a:solidFill>
              </a:rPr>
              <a:t>60日：日率0.6～1.0%</a:t>
            </a:r>
          </a:p>
          <a:p xmlns:a="http://schemas.openxmlformats.org/drawingml/2006/main">
            <a:pPr marL="28" indent="0" algn="l">
              <a:lnSpc>
                <a:spcPct val="110000"/>
              </a:lnSpc>
              <a:spcAft>
                <a:spcPts val="10"/>
              </a:spcAft>
              <a:buNone/>
              <a:defRPr sz="1350">
                <a:solidFill>
                  <a:srgbClr val="F5F7FF"/>
                </a:solidFill>
              </a:defRPr>
            </a:pPr>
            <a:r>
              <a:rPr sz="1350" b="1">
                <a:solidFill>
                  <a:srgbClr val="F8D17A"/>
                </a:solidFill>
              </a:rPr>
              <a:t>90日：日率0.7～1.1%</a:t>
            </a:r>
          </a:p>
          <a:p xmlns:a="http://schemas.openxmlformats.org/drawingml/2006/main">
            <a:pPr marL="28" indent="0" algn="l">
              <a:lnSpc>
                <a:spcPct val="110000"/>
              </a:lnSpc>
              <a:buNone/>
              <a:defRPr sz="1350">
                <a:solidFill>
                  <a:srgbClr val="F5F7FF"/>
                </a:solidFill>
              </a:defRPr>
            </a:pPr>
            <a:r>
              <a:rPr sz="1350" b="1">
                <a:solidFill>
                  <a:srgbClr val="F8D17A"/>
                </a:solidFill>
              </a:rPr>
              <a:t>120日：日率0.8～1.2%</a:t>
            </a:r>
          </a:p>
        </p:txBody>
      </p:sp>
      <p:sp>
        <p:nvSpPr>
          <p:cNvPr id="37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148736B-60F0-43B0-8AF4-A588FB4C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140" y="3251200"/>
            <a:ext cx="1404620" cy="112839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60F2A">
              <a:alpha val="83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pic>
        <p:nvPicPr>
          <p:cNvPr id="45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4e20b2df9488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907A370D-7375-42A9-AF8D-A1377D5F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3380" y="3583940"/>
            <a:ext cx="1115060" cy="46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4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収益</a:t>
            </a:r>
          </a:p>
        </p:txBody>
      </p:sp>
      <p:sp>
        <p:nvSpPr>
          <p:cNvPr id="7" name="AutoShape 5">
            <a:extLst xmlns:a="http://schemas.openxmlformats.org/drawingml/2006/main">
              <a:ext uri="{FF2B5EF4-FFF2-40B4-BE49-F238E27FC236}">
                <a16:creationId xmlns:a16="http://schemas.microsoft.com/office/drawing/2014/main" id="{7AD72F37-C352-4FD1-895A-DBF584085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2155190"/>
            <a:ext cx="4043680" cy="2035175"/>
          </a:xfrm>
          <a:prstGeom xmlns:a="http://schemas.openxmlformats.org/drawingml/2006/main" prst="roundRect">
            <a:avLst>
              <a:gd name="adj" fmla="val 8673"/>
            </a:avLst>
          </a:prstGeom>
          <a:solidFill xmlns:a="http://schemas.openxmlformats.org/drawingml/2006/main">
            <a:srgbClr val="060F2A">
              <a:alpha val="83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AutoShape 5">
            <a:extLst xmlns:a="http://schemas.openxmlformats.org/drawingml/2006/main">
              <a:ext uri="{FF2B5EF4-FFF2-40B4-BE49-F238E27FC236}">
                <a16:creationId xmlns:a16="http://schemas.microsoft.com/office/drawing/2014/main" id="{7B820A06-9348-4072-9BFA-35F0D9768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4379595"/>
            <a:ext cx="4043680" cy="109601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60F2A">
              <a:alpha val="83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3A643F47-668C-4820-B184-1F48206F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865" y="2799715"/>
            <a:ext cx="779780" cy="779780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FCEDFF8-75CC-4B86-AC25-4FF0D03C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865" y="4537710"/>
            <a:ext cx="779780" cy="779780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46ECF63-D77E-49FF-A9BE-83C9DBF2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865" y="3005455"/>
            <a:ext cx="77978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rgbClr val="7030A0"/>
                </a:solidFill>
                <a:latin typeface="微软雅黑"/>
                <a:ea typeface="微软雅黑"/>
                <a:cs typeface="微软雅黑"/>
              </a:rPr>
              <a:t>70%</a:t>
            </a: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EABD2BD-AEF3-4CB7-A97C-3E4613A0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2865" y="4728210"/>
            <a:ext cx="77978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rgbClr val="7030A0"/>
                </a:solidFill>
                <a:latin typeface="微软雅黑"/>
                <a:ea typeface="微软雅黑"/>
                <a:cs typeface="微软雅黑"/>
              </a:rPr>
              <a:t>30%</a:t>
            </a:r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A3E19B0-31CF-4079-A6ED-639CCCFF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6650" y="2889885"/>
            <a:ext cx="172339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ME</a:t>
            </a:r>
          </a:p>
          <a:p xmlns:a="http://schemas.openxmlformats.org/drawingml/2006/main">
            <a:pPr algn="ctr">
              <a:buNone/>
            </a:pPr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エコ収益トークン</a:t>
            </a: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5AA1DAD-3907-4B7E-BF4E-4E0D0C0BF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6650" y="4616450"/>
            <a:ext cx="172339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MH</a:t>
            </a:r>
          </a:p>
          <a:p xmlns:a="http://schemas.openxmlformats.org/drawingml/2006/main">
            <a:pPr algn="ctr">
              <a:buNone/>
            </a:pPr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保険保有トークン</a:t>
            </a:r>
          </a:p>
        </p:txBody>
      </p:sp>
    </p:spTree>
    <p:extLst>
      <p:ext uri="{BB962C8B-B14F-4D97-AF65-F5344CB8AC3E}">
        <p14:creationId xmlns:p14="http://schemas.microsoft.com/office/powerpoint/2010/main" val="1904606400"/>
      </p:ext>
    </p:extLst>
  </p:cSld>
</p:sld>
</file>

<file path=ppt/slides/slide14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2dbfb18e8ad249ed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1D85DE3-F46F-4D8F-B5BB-FDA9B210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642C6DE6-AD30-45B7-A726-D21D78AA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85825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動的収益 · 紹介報酬（段階制）</a:t>
            </a:r>
          </a:p>
        </p:txBody>
      </p:sp>
      <p:sp>
        <p:nvSpPr>
          <p:cNvPr id="30" name="文本框 29">
            <a:extLst xmlns:a="http://schemas.openxmlformats.org/drawingml/2006/main">
              <a:ext uri="{FF2B5EF4-FFF2-40B4-BE49-F238E27FC236}">
                <a16:creationId xmlns:a16="http://schemas.microsoft.com/office/drawing/2014/main" id="{B2DBAFF3-758C-44A0-B7BD-D696C38C0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動的収益 · 紹介報酬（段階制）</a:t>
            </a:r>
          </a:p>
        </p:txBody>
      </p:sp>
      <p:graphicFrame>
        <p:nvGraphicFramePr>
          <p:cNvPr id="36" name="表格 3"/>
          <p:cNvGraphicFramePr/>
          <p:nvPr/>
        </p:nvGraphicFramePr>
        <p:xfrm>
          <a:off xmlns:a="http://schemas.openxmlformats.org/drawingml/2006/main" x="1802674" y="2768692"/>
          <a:ext xmlns:a="http://schemas.openxmlformats.org/drawingml/2006/main" cx="8312150" cy="2456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19145"/>
                <a:gridCol w="4993005"/>
              </a:tblGrid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有効な直接紹介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収益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1件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第1世代 10%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3件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第2～3世代 5%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5件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第4～7世代 3%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7件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第8～10世代 2%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488FF0F-51E7-40D5-A193-92CFD58D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019300"/>
            <a:ext cx="647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2000"/>
              </a:lnSpc>
              <a:buNone/>
            </a:pPr>
            <a:r>
              <a:rPr sz="1800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紹介報酬（1ラインでも対象）</a:t>
            </a:r>
          </a:p>
        </p:txBody>
      </p:sp>
      <p:pic>
        <p:nvPicPr>
          <p:cNvPr id="38" name="图片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bf8f4dfc1e46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46380"/>
      </p:ext>
    </p:extLst>
  </p:cSld>
</p:sld>
</file>

<file path=ppt/slides/slide15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ecd0fe6006ac480b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61BE138-9C0D-42CC-B92A-E6F776CE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AF1DC593-671A-480C-8D6B-8DB76CAA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572500" cy="58359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動的収益 · チーム報酬</a:t>
            </a:r>
          </a:p>
        </p:txBody>
      </p:sp>
      <p:sp>
        <p:nvSpPr>
          <p:cNvPr id="30" name="文本框 29">
            <a:extLst xmlns:a="http://schemas.openxmlformats.org/drawingml/2006/main">
              <a:ext uri="{FF2B5EF4-FFF2-40B4-BE49-F238E27FC236}">
                <a16:creationId xmlns:a16="http://schemas.microsoft.com/office/drawing/2014/main" id="{F1E86793-5C01-4ECC-B41F-92B3EAC7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動的収益 · チーム報酬</a:t>
            </a: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2933179-3278-443C-BE41-4BAA3A22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557" y="1500049"/>
            <a:ext cx="5259443" cy="5975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0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段階別報酬体系</a:t>
            </a:r>
          </a:p>
        </p:txBody>
      </p:sp>
      <p:graphicFrame>
        <p:nvGraphicFramePr>
          <p:cNvPr id="37" name="表格 6"/>
          <p:cNvGraphicFramePr/>
          <p:nvPr/>
        </p:nvGraphicFramePr>
        <p:xfrm>
          <a:off xmlns:a="http://schemas.openxmlformats.org/drawingml/2006/main" x="868045" y="2097584"/>
          <a:ext xmlns:a="http://schemas.openxmlformats.org/drawingml/2006/main" cx="5690598" cy="3856897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83169"/>
                <a:gridCol w="3837215"/>
                <a:gridCol w="1170214"/>
              </a:tblGrid>
              <a:tr h="38127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レベル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条件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報酬率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38127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V1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個人500ドル、総実績 ≥ 10,000ドル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127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V2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個人1,000ドル、小グループ実績 ≥ 50,000ドル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V3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個人2,000ドル、小グループ実績 ≥ 100,000ドル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V4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個人3,000ドル、小グループ実績 ≥ 300,000ドル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V5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個人4,000ドル、小グループ実績 ≥ 600,000ドル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V6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個人5,000ドル、小グループ実績 ≥ 1,000,000ドル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45%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V7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個人6,000ドル、小グループ実績 ≥ 3,000,000ドル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50%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V8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個人7,000ドル、小グループ実績 ≥ 6,000,000ドル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55%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V9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 lIns="38100" tIns="19050" rIns="38100" bIns="19050" anchor="ctr">
                      <a:normAutofit/>
                    </a:bodyPr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個人8,000ドル、小グループ実績 ≥ 10,000,000ドル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60%</a:t>
                      </a:r>
                    </a:p>
                  </a:txBody>
                  <a:tcPr marL="68580" marR="68580" marT="0" marB="0" anchor="ctr">
                    <a:lnL w="6350" cmpd="sng">
                      <a:solidFill>
                        <a:srgbClr val="FFDA94"/>
                      </a:solidFill>
                      <a:prstDash val="solid"/>
                    </a:lnL>
                    <a:lnR w="6350" cmpd="sng">
                      <a:solidFill>
                        <a:srgbClr val="FFDA94"/>
                      </a:solidFill>
                      <a:prstDash val="solid"/>
                    </a:lnR>
                    <a:lnT w="6350" cmpd="sng">
                      <a:solidFill>
                        <a:srgbClr val="FFDA94"/>
                      </a:solidFill>
                      <a:prstDash val="solid"/>
                    </a:lnT>
                    <a:lnB w="635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AutoShape 5">
            <a:extLst xmlns:a="http://schemas.openxmlformats.org/drawingml/2006/main">
              <a:ext uri="{FF2B5EF4-FFF2-40B4-BE49-F238E27FC236}">
                <a16:creationId xmlns:a16="http://schemas.microsoft.com/office/drawing/2014/main" id="{1730F443-57D9-4945-AACE-1481C7D22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4206240"/>
            <a:ext cx="4638675" cy="161544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79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85AFDA16-D526-4F01-A203-FDAB2264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305300"/>
            <a:ext cx="4171950" cy="1162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57150" tIns="19050" rIns="571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285750" indent="-285750" algn="l">
              <a:lnSpc>
                <a:spcPct val="96000"/>
              </a:lnSpc>
              <a:buFont typeface="Wingdings"/>
              <a:buChar char="Ø"/>
            </a:pPr>
            <a:r>
              <a:rPr sz="1275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有効口座：100ドル以上をステーキング</a:t>
            </a:r>
          </a:p>
          <a:p xmlns:a="http://schemas.openxmlformats.org/drawingml/2006/main">
            <a:pPr marL="285750" indent="-285750" algn="l">
              <a:lnSpc>
                <a:spcPct val="96000"/>
              </a:lnSpc>
              <a:buFont typeface="Wingdings"/>
              <a:buChar char="Ø"/>
            </a:pPr>
            <a:r>
              <a:rPr sz="1275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加速：動的・静的収益が累計3倍で自動退出</a:t>
            </a:r>
          </a:p>
          <a:p xmlns:a="http://schemas.openxmlformats.org/drawingml/2006/main">
            <a:pPr marL="285750" indent="-285750" algn="l">
              <a:lnSpc>
                <a:spcPct val="96000"/>
              </a:lnSpc>
              <a:buFont typeface="Wingdings"/>
              <a:buChar char="Ø"/>
            </a:pPr>
            <a:r>
              <a:rPr sz="1275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レベル：昇格のみ、降格なし</a:t>
            </a:r>
          </a:p>
        </p:txBody>
      </p:sp>
      <p:pic>
        <p:nvPicPr>
          <p:cNvPr id="40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f9f9b384494bd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42054" y="85363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11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1595136-01DC-403F-9335-4B679BA2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2173605"/>
            <a:ext cx="4638675" cy="1822418"/>
          </a:xfrm>
          <a:prstGeom xmlns:a="http://schemas.openxmlformats.org/drawingml/2006/main" prst="roundRect">
            <a:avLst>
              <a:gd name="adj" fmla="val 3121"/>
            </a:avLst>
          </a:prstGeom>
          <a:solidFill xmlns:a="http://schemas.openxmlformats.org/drawingml/2006/main">
            <a:srgbClr val="060F2A">
              <a:alpha val="79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190500" tIns="95250" rIns="190500" bIns="952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6000"/>
              </a:lnSpc>
              <a:buNone/>
            </a:pPr>
            <a:r>
              <a:rPr sz="1725">
                <a:solidFill>
                  <a:srgbClr val="F8D17A"/>
                </a:solidFill>
              </a:rPr>
              <a:t>同格報酬：V4～V9は同格収益の10%</a:t>
            </a:r>
          </a:p>
        </p:txBody>
      </p:sp>
    </p:spTree>
    <p:extLst>
      <p:ext uri="{BB962C8B-B14F-4D97-AF65-F5344CB8AC3E}">
        <p14:creationId xmlns:p14="http://schemas.microsoft.com/office/powerpoint/2010/main" val="8052959"/>
      </p:ext>
    </p:extLst>
  </p:cSld>
</p:sld>
</file>

<file path=ppt/slides/slide16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1c4a205f6575457d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0D61460-4CDD-4727-A451-3BEA2A6A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5A72DB9-8727-495A-BAD3-555C906B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11"/>
            <a:ext cx="641731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320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満期償還ルール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8D64C6F0-133B-4768-A376-65699F86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満期償還ルール</a:t>
            </a:r>
          </a:p>
        </p:txBody>
      </p:sp>
      <p:sp>
        <p:nvSpPr>
          <p:cNvPr id="11" name="AutoShape 5">
            <a:extLst xmlns:a="http://schemas.openxmlformats.org/drawingml/2006/main">
              <a:ext uri="{FF2B5EF4-FFF2-40B4-BE49-F238E27FC236}">
                <a16:creationId xmlns:a16="http://schemas.microsoft.com/office/drawing/2014/main" id="{E8A30F33-01DB-47F6-9AB3-92A2CE81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3081" y="2495639"/>
            <a:ext cx="4485005" cy="280543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8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35DF22AD-F1D6-4DFE-8807-6C6EDCC3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63641" y="2495639"/>
            <a:ext cx="4635500" cy="280543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8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A5957BC-1D61-4238-BE96-20D95676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90550" y="2552700"/>
            <a:ext cx="4000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28575" rIns="38100" bIns="2857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spcAft>
                <a:spcPts val="8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 b="1">
                <a:solidFill>
                  <a:srgbClr val="F8D17A"/>
                </a:solidFill>
              </a:rPr>
              <a:t>満期時に自動実行：</a:t>
            </a:r>
          </a:p>
          <a:p xmlns:a="http://schemas.openxmlformats.org/drawingml/2006/main">
            <a:pPr algn="l">
              <a:lnSpc>
                <a:spcPct val="112000"/>
              </a:lnSpc>
              <a:spcAft>
                <a:spcPts val="8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償還額の20%でMEを購入し、30日で線形リリース</a:t>
            </a:r>
          </a:p>
          <a:p xmlns:a="http://schemas.openxmlformats.org/drawingml/2006/main">
            <a:pPr algn="l">
              <a:lnSpc>
                <a:spcPct val="112000"/>
              </a:lnSpc>
              <a:spcAft>
                <a:spcPts val="4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 b="1">
                <a:solidFill>
                  <a:srgbClr val="F8D17A"/>
                </a:solidFill>
              </a:rPr>
              <a:t>· 再投資なし → リリース停止</a:t>
            </a:r>
          </a:p>
          <a:p xmlns:a="http://schemas.openxmlformats.org/drawingml/2006/main">
            <a:pPr algn="l">
              <a:lnSpc>
                <a:spcPct val="112000"/>
              </a:lnSpc>
              <a:spcAft>
                <a:spcPts val="8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 b="1">
                <a:solidFill>
                  <a:srgbClr val="F8D17A"/>
                </a:solidFill>
              </a:rPr>
              <a:t>· 再投資あり → リリース再開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残り80%は出金または再ステーキング可能</a:t>
            </a: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1603AC9-DD71-4954-BB68-E1916A30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600950" y="2495550"/>
            <a:ext cx="4305300" cy="2705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28575" rIns="38100" bIns="2857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spcAft>
                <a:spcPts val="7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 b="1">
                <a:solidFill>
                  <a:srgbClr val="F8D17A"/>
                </a:solidFill>
              </a:rPr>
              <a:t>ルールフロー：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3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満期償還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3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├─ 80% → 出金／再ステーキング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3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└─ 20% → ME購入（30日リリース）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3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   ├─ 再投資なし → 停止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8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   └─ 再投資あり → 継続＋次サイクル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（再ステーク額は前回注文額以上）</a:t>
            </a:r>
          </a:p>
        </p:txBody>
      </p:sp>
      <p:pic>
        <p:nvPicPr>
          <p:cNvPr id="25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e559074124ad4">
            <a:extLst>
              <a:ext uri="{96DAC541-7B7A-43D3-8B79-37D633B846F1}">
                <asvg:svgBlip xmlns:asvg="http://schemas.microsoft.com/office/drawing/2016/SVG/main" r:embed="R69c8408e3bc143e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700" y="4475394"/>
            <a:ext cx="616031" cy="616031"/>
          </a:xfrm>
          <a:prstGeom xmlns:a="http://schemas.openxmlformats.org/drawingml/2006/main" prst="rect">
            <a:avLst/>
          </a:prstGeom>
        </p:spPr>
      </p:pic>
      <p:pic>
        <p:nvPicPr>
          <p:cNvPr id="26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9647003a384d6d">
            <a:extLst>
              <a:ext uri="{96DAC541-7B7A-43D3-8B79-37D633B846F1}">
                <asvg:svgBlip xmlns:asvg="http://schemas.microsoft.com/office/drawing/2016/SVG/main" r:embed="R8badb5cbeeb3489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56462" y="2721429"/>
            <a:ext cx="616031" cy="616031"/>
          </a:xfrm>
          <a:prstGeom xmlns:a="http://schemas.openxmlformats.org/drawingml/2006/main" prst="rect">
            <a:avLst/>
          </a:prstGeom>
        </p:spPr>
      </p:pic>
      <p:pic>
        <p:nvPicPr>
          <p:cNvPr id="27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e371d64c3249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57457"/>
      </p:ext>
    </p:extLst>
  </p:cSld>
</p:sld>
</file>

<file path=ppt/slides/slide17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ca2f4abd88b241f8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utoShape 5">
            <a:extLst xmlns:a="http://schemas.openxmlformats.org/drawingml/2006/main">
              <a:ext uri="{FF2B5EF4-FFF2-40B4-BE49-F238E27FC236}">
                <a16:creationId xmlns:a16="http://schemas.microsoft.com/office/drawing/2014/main" id="{F45C7A44-6EFC-4202-ACF6-73F3ED37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7845" y="1517650"/>
            <a:ext cx="3136900" cy="275082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1" name="AutoShape 5">
            <a:extLst xmlns:a="http://schemas.openxmlformats.org/drawingml/2006/main">
              <a:ext uri="{FF2B5EF4-FFF2-40B4-BE49-F238E27FC236}">
                <a16:creationId xmlns:a16="http://schemas.microsoft.com/office/drawing/2014/main" id="{D7B0E97D-04F6-4740-838E-E0D69C25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8740" y="1517650"/>
            <a:ext cx="3136900" cy="275082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76566094-A3F3-410B-8652-5D86075C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2490" y="1517650"/>
            <a:ext cx="3136900" cy="275082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C3C77C6-47AD-47C9-9011-12C8145C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AD6613A-8F66-4CB8-9279-A0F6B9F7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952500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9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独自ユニバーサル・バランス・プロトコル BUP（Balanced Universal Protocol）</a:t>
            </a: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F55EF5E-F81A-4E64-823D-61C5F1FC3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1" y="943881"/>
            <a:ext cx="5058247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75">
                <a:solidFill>
                  <a:srgbClr val="F5F7FF"/>
                </a:solidFill>
              </a:defRPr>
            </a:pPr>
            <a:r>
              <a:rPr sz="1275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Balanced Universal Protocol</a:t>
            </a: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3367617-479E-4577-B2A0-25C575F7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9705" y="3050717"/>
            <a:ext cx="1621171" cy="329907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60F2A"/>
              </a:gs>
              <a:gs pos="0">
                <a:srgbClr val="FFC000"/>
              </a:gs>
            </a:gsLst>
            <a:lin ang="16200000" scaled="1"/>
            <a:tileRect/>
          </a:gra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9DE6F7F-E46F-4E9B-9B54-5D0067CC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5811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725" b="1">
                <a:solidFill>
                  <a:srgbClr val="FFDA94"/>
                </a:solidFill>
              </a:rPr>
              <a:t>LPプール</a:t>
            </a:r>
          </a:p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725">
                <a:solidFill>
                  <a:schemeClr val="bg1"/>
                </a:solidFill>
              </a:rPr>
              <a:t>価格調整</a:t>
            </a:r>
          </a:p>
        </p:txBody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7FDFE8E5-1F9B-4BB2-9111-1549700A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2320" y="3050717"/>
            <a:ext cx="1621171" cy="329907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60F2A"/>
              </a:gs>
              <a:gs pos="0">
                <a:srgbClr val="FFC000"/>
              </a:gs>
            </a:gsLst>
            <a:lin ang="16200000" scaled="1"/>
            <a:tileRect/>
          </a:gra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1AD90A6-D33A-4B2B-8EE1-F6303A95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15811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725" b="1">
                <a:solidFill>
                  <a:srgbClr val="FFDA94"/>
                </a:solidFill>
              </a:rPr>
              <a:t>準備プール</a:t>
            </a:r>
          </a:p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725">
                <a:solidFill>
                  <a:schemeClr val="bg1"/>
                </a:solidFill>
              </a:rPr>
              <a:t>準備強化</a:t>
            </a:r>
          </a:p>
        </p:txBody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493DF05D-5720-4881-9CEB-A37EB0AC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820" y="3050717"/>
            <a:ext cx="1621171" cy="329907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60F2A"/>
              </a:gs>
              <a:gs pos="0">
                <a:srgbClr val="FFC000"/>
              </a:gs>
            </a:gsLst>
            <a:lin ang="16200000" scaled="1"/>
            <a:tileRect/>
          </a:gra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F669012F-3259-4C3D-94FE-28DAB80F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52470" y="2896870"/>
            <a:ext cx="150495" cy="1511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A94"/>
          </a:soli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57351E13-CA93-4F62-85B1-5FB4923BD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725285" y="2896870"/>
            <a:ext cx="150495" cy="1511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A94"/>
          </a:soli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6858EE8B-FD0E-4FC0-9F5F-26C09E58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33635" y="2896870"/>
            <a:ext cx="150495" cy="1511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A94"/>
          </a:soli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直接连接符 13">
            <a:extLst xmlns:a="http://schemas.openxmlformats.org/drawingml/2006/main">
              <a:ext uri="{FF2B5EF4-FFF2-40B4-BE49-F238E27FC236}">
                <a16:creationId xmlns:a16="http://schemas.microsoft.com/office/drawing/2014/main" id="{816052FE-100C-4E05-946F-FF91425A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28035" y="2367280"/>
            <a:ext cx="0" cy="4933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gradFill>
              <a:gsLst>
                <a:gs pos="0">
                  <a:srgbClr val="FFDA94"/>
                </a:gs>
                <a:gs pos="100000">
                  <a:srgbClr val="061221">
                    <a:alpha val="0"/>
                  </a:srgbClr>
                </a:gs>
              </a:gsLst>
              <a:lin ang="5400000" scaled="1"/>
            </a:gradFill>
            <a:prstDash val="solid"/>
          </a:ln>
        </p:spPr>
      </p:sp>
      <p:sp>
        <p:nvSpPr>
          <p:cNvPr id="21" name="直接连接符 20">
            <a:extLst xmlns:a="http://schemas.openxmlformats.org/drawingml/2006/main">
              <a:ext uri="{FF2B5EF4-FFF2-40B4-BE49-F238E27FC236}">
                <a16:creationId xmlns:a16="http://schemas.microsoft.com/office/drawing/2014/main" id="{36973319-235C-49F4-B8BA-6935EFF1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0215" y="2367280"/>
            <a:ext cx="0" cy="4933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gradFill>
              <a:gsLst>
                <a:gs pos="0">
                  <a:srgbClr val="FFDA94"/>
                </a:gs>
                <a:gs pos="100000">
                  <a:srgbClr val="061221">
                    <a:alpha val="0"/>
                  </a:srgbClr>
                </a:gs>
              </a:gsLst>
              <a:lin ang="5400000" scaled="1"/>
            </a:gradFill>
            <a:prstDash val="solid"/>
          </a:ln>
        </p:spPr>
      </p:sp>
      <p:sp>
        <p:nvSpPr>
          <p:cNvPr id="25" name="直接连接符 24">
            <a:extLst xmlns:a="http://schemas.openxmlformats.org/drawingml/2006/main">
              <a:ext uri="{FF2B5EF4-FFF2-40B4-BE49-F238E27FC236}">
                <a16:creationId xmlns:a16="http://schemas.microsoft.com/office/drawing/2014/main" id="{346E06E0-3FCC-480F-9BE5-91F8A32F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08565" y="2367280"/>
            <a:ext cx="0" cy="4933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gradFill>
              <a:gsLst>
                <a:gs pos="0">
                  <a:srgbClr val="FFDA94"/>
                </a:gs>
                <a:gs pos="100000">
                  <a:srgbClr val="061221">
                    <a:alpha val="0"/>
                  </a:srgbClr>
                </a:gs>
              </a:gsLst>
              <a:lin ang="5400000" scaled="1"/>
            </a:gradFill>
            <a:prstDash val="solid"/>
          </a:ln>
        </p:spPr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DF04C672-16C7-4595-954E-A7E9342A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5811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725" b="1">
                <a:solidFill>
                  <a:srgbClr val="FFDA94"/>
                </a:solidFill>
              </a:rPr>
              <a:t>バーンプール</a:t>
            </a:r>
          </a:p>
          <a:p xmlns:a="http://schemas.openxmlformats.org/drawingml/2006/main">
            <a:pPr algn="ctr">
              <a:lnSpc>
                <a:spcPct val="93000"/>
              </a:lnSpc>
              <a:buNone/>
            </a:pPr>
            <a:r>
              <a:rPr sz="1725">
                <a:solidFill>
                  <a:schemeClr val="bg1"/>
                </a:solidFill>
              </a:rPr>
              <a:t>デフレ成長</a:t>
            </a:r>
          </a:p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B3990404-C8A3-4312-9B82-7B66F2C9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927" y="3496139"/>
            <a:ext cx="2188029" cy="646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0000"/>
              </a:lnSpc>
              <a:buNone/>
            </a:pPr>
            <a:r>
              <a:rPr sz="1400">
                <a:solidFill>
                  <a:srgbClr val="FFFFFF"/>
                </a:solidFill>
              </a:rPr>
              <a:t>価格下落 &gt;6% → バーンプール</a:t>
            </a:r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39E964D0-35F9-467D-9EB6-F62D5FAD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187" y="3496139"/>
            <a:ext cx="2231571" cy="646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0000"/>
              </a:lnSpc>
              <a:buNone/>
            </a:pPr>
            <a:r>
              <a:rPr sz="1400">
                <a:solidFill>
                  <a:srgbClr val="FFFFFF"/>
                </a:solidFill>
              </a:rPr>
              <a:t>価格変動 −6%～+2% → LPプール</a:t>
            </a:r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C94085B8-FFA0-4209-B2F2-1E6BBEF5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3804" y="3480006"/>
            <a:ext cx="2188029" cy="646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</a:pPr>
            <a:r>
              <a:rPr sz="1400">
                <a:solidFill>
                  <a:srgbClr val="FFFFFF"/>
                </a:solidFill>
              </a:rPr>
              <a:t>価格上昇 &gt;2% → 準備プール</a:t>
            </a:r>
          </a:p>
        </p:txBody>
      </p:sp>
      <p:pic>
        <p:nvPicPr>
          <p:cNvPr id="66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80e50df81e42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E97B1D31-CE56-4108-9C6C-FE83F343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2495" y="118745"/>
            <a:ext cx="4064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/>
        </p:txBody>
      </p:sp>
      <p:sp>
        <p:nvSpPr>
          <p:cNvPr id="3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0BF86FC2-F8E3-4561-A90D-D4411C7E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7845" y="4403090"/>
            <a:ext cx="3136900" cy="190690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31" name="文本框 30">
            <a:extLst xmlns:a="http://schemas.openxmlformats.org/drawingml/2006/main">
              <a:ext uri="{FF2B5EF4-FFF2-40B4-BE49-F238E27FC236}">
                <a16:creationId xmlns:a16="http://schemas.microsoft.com/office/drawing/2014/main" id="{57CA54C8-6979-4070-8C2B-97EEDB6B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4546600"/>
            <a:ext cx="3221990" cy="16084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i="0" u="none" cap="none">
                <a:ln>
                  <a:noFill/>
                </a:ln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ユーザー購入資金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40% ベース流動性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20% B1時価総額プール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20% B2準備プール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20% B3ローンチプール</a:t>
            </a:r>
          </a:p>
        </p:txBody>
      </p:sp>
      <p:sp>
        <p:nvSpPr>
          <p:cNvPr id="3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F41A9395-0464-48AD-BE31-A440AC55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8740" y="4403090"/>
            <a:ext cx="3136900" cy="190690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33" name="文本框 32">
            <a:extLst xmlns:a="http://schemas.openxmlformats.org/drawingml/2006/main">
              <a:ext uri="{FF2B5EF4-FFF2-40B4-BE49-F238E27FC236}">
                <a16:creationId xmlns:a16="http://schemas.microsoft.com/office/drawing/2014/main" id="{C921CD9D-19D8-4C99-8BE4-23AB233C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4940" y="4565650"/>
            <a:ext cx="2804160" cy="1447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i="0" u="none" cap="none">
                <a:ln>
                  <a:noFill/>
                </a:ln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ユーザー購入資金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30% B1時価総額プール</a:t>
            </a:r>
          </a:p>
          <a:p xmlns:a="http://schemas.openxmlformats.org/drawingml/2006/main">
            <a:pPr marL="285750" indent="-285750" algn="l">
              <a:lnSpc>
                <a:spcPct val="150000"/>
              </a:lnSpc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50% B2準備プール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20% B3ローンチプール</a:t>
            </a:r>
          </a:p>
        </p:txBody>
      </p:sp>
      <p:sp>
        <p:nvSpPr>
          <p:cNvPr id="3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4C9B97C-5208-4803-8B87-26C8172E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2490" y="4403090"/>
            <a:ext cx="3136900" cy="190690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pic>
        <p:nvPicPr>
          <p:cNvPr id="73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7cda0d3604ae9">
            <a:extLst>
              <a:ext uri="{96DAC541-7B7A-43D3-8B79-37D633B846F1}">
                <asvg:svgBlip xmlns:asvg="http://schemas.microsoft.com/office/drawing/2016/SVG/main" r:embed="R3d4e8ebf123f4ae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87495" y="5620481"/>
            <a:ext cx="609600" cy="609600"/>
          </a:xfrm>
          <a:prstGeom xmlns:a="http://schemas.openxmlformats.org/drawingml/2006/main" prst="rect">
            <a:avLst/>
          </a:prstGeom>
        </p:spPr>
      </p:pic>
      <p:pic>
        <p:nvPicPr>
          <p:cNvPr id="74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b3cce07a3f45d8">
            <a:extLst>
              <a:ext uri="{96DAC541-7B7A-43D3-8B79-37D633B846F1}">
                <asvg:svgBlip xmlns:asvg="http://schemas.microsoft.com/office/drawing/2016/SVG/main" r:embed="R3bfa33979846433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984865" y="5666740"/>
            <a:ext cx="518795" cy="518795"/>
          </a:xfrm>
          <a:prstGeom xmlns:a="http://schemas.openxmlformats.org/drawingml/2006/main" prst="rect">
            <a:avLst/>
          </a:prstGeom>
        </p:spPr>
      </p:pic>
      <p:pic>
        <p:nvPicPr>
          <p:cNvPr id="7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29ca0cd134725">
            <a:extLst>
              <a:ext uri="{96DAC541-7B7A-43D3-8B79-37D633B846F1}">
                <asvg:svgBlip xmlns:asvg="http://schemas.microsoft.com/office/drawing/2016/SVG/main" r:embed="Re6dc812b3752418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40320" y="5671820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38" name="文本框 37">
            <a:extLst xmlns:a="http://schemas.openxmlformats.org/drawingml/2006/main">
              <a:ext uri="{FF2B5EF4-FFF2-40B4-BE49-F238E27FC236}">
                <a16:creationId xmlns:a16="http://schemas.microsoft.com/office/drawing/2014/main" id="{AF8055C3-F803-44AF-B9BA-6AD24E6D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6945" y="4569460"/>
            <a:ext cx="3052445" cy="1292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97422"/>
          </a:bodyPr>
          <a:lstStyle xmlns:a="http://schemas.openxmlformats.org/drawingml/2006/main"/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i="0" u="none" cap="none">
                <a:ln>
                  <a:noFill/>
                </a:ln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ユーザー購入資金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80% ベースプールで購入・自動バーン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10% B1時価総額プール</a:t>
            </a:r>
          </a:p>
          <a:p xmlns:a="http://schemas.openxmlformats.org/drawingml/2006/main">
            <a:pPr marL="285750" marR="0" lvl="0" indent="-28575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2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10% B2準備プール</a:t>
            </a:r>
          </a:p>
        </p:txBody>
      </p:sp>
      <p:sp>
        <p:nvSpPr>
          <p:cNvPr id="39" name="AutoShape 5">
            <a:extLst xmlns:a="http://schemas.openxmlformats.org/drawingml/2006/main">
              <a:ext uri="{FF2B5EF4-FFF2-40B4-BE49-F238E27FC236}">
                <a16:creationId xmlns:a16="http://schemas.microsoft.com/office/drawing/2014/main" id="{398AE617-7DE3-4259-83AB-08CD16E5A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50" y="1517650"/>
            <a:ext cx="1124585" cy="479171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5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40" name="文本框 39">
            <a:extLst xmlns:a="http://schemas.openxmlformats.org/drawingml/2006/main">
              <a:ext uri="{FF2B5EF4-FFF2-40B4-BE49-F238E27FC236}">
                <a16:creationId xmlns:a16="http://schemas.microsoft.com/office/drawing/2014/main" id="{C1FA109B-E029-412F-AA4D-E06325D0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047750" cy="409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eaVert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  <a:defRPr sz="1050">
                <a:solidFill>
                  <a:srgbClr val="F5F7FF"/>
                </a:solidFill>
              </a:defRPr>
            </a:pPr>
            <a:r>
              <a:rPr sz="1850" b="1">
                <a:solidFill>
                  <a:srgbClr val="F8D17A"/>
                </a:solidFill>
              </a:rPr>
              <a:t>3プール</a:t>
            </a:r>
          </a:p>
          <a:p xmlns:a="http://schemas.openxmlformats.org/drawingml/2006/main">
            <a:pPr algn="ctr">
              <a:spcAft>
                <a:spcPts val="10"/>
              </a:spcAft>
              <a:buNone/>
              <a:defRPr sz="1050">
                <a:solidFill>
                  <a:srgbClr val="F5F7FF"/>
                </a:solidFill>
              </a:defRPr>
            </a:pPr>
            <a:r>
              <a:rPr sz="2000" b="1">
                <a:solidFill>
                  <a:srgbClr val="F5F7FF"/>
                </a:solidFill>
              </a:rPr>
              <a:t>＋</a:t>
            </a:r>
          </a:p>
          <a:p xmlns:a="http://schemas.openxmlformats.org/drawingml/2006/main">
            <a:pPr algn="ctr">
              <a:spcAft>
                <a:spcPts val="8"/>
              </a:spcAft>
              <a:buNone/>
              <a:defRPr sz="1050">
                <a:solidFill>
                  <a:srgbClr val="F5F7FF"/>
                </a:solidFill>
              </a:defRPr>
            </a:pPr>
            <a:r>
              <a:rPr sz="1650" b="1">
                <a:solidFill>
                  <a:srgbClr val="F8D17A"/>
                </a:solidFill>
              </a:rPr>
              <a:t>3戦略で</a:t>
            </a:r>
          </a:p>
          <a:p xmlns:a="http://schemas.openxmlformats.org/drawingml/2006/main">
            <a:pPr algn="ctr">
              <a:buNone/>
              <a:defRPr sz="1050">
                <a:solidFill>
                  <a:srgbClr val="F5F7FF"/>
                </a:solidFill>
              </a:defRPr>
            </a:pPr>
            <a:r>
              <a:rPr sz="1300">
                <a:solidFill>
                  <a:srgbClr val="F5F7FF"/>
                </a:solidFill>
              </a:rPr>
              <a:t>持続可能な
金融へ</a:t>
            </a:r>
          </a:p>
        </p:txBody>
      </p:sp>
    </p:spTree>
    <p:extLst>
      <p:ext uri="{BB962C8B-B14F-4D97-AF65-F5344CB8AC3E}">
        <p14:creationId xmlns:p14="http://schemas.microsoft.com/office/powerpoint/2010/main" val="924480886"/>
      </p:ext>
    </p:extLst>
  </p:cSld>
</p:sld>
</file>

<file path=ppt/slides/slide18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54870247baf44259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1FF87DD-1FBC-4242-B1EF-E9AE7846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1CA2A51-2B16-4454-A1EB-75117E98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933450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3プール・3戦略で持続可能な金融を実現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0CA8337-798C-43A2-936B-D90A850E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9704705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3プール・3戦略で持続可能な金融を実現</a:t>
            </a:r>
          </a:p>
        </p:txBody>
      </p:sp>
      <p:sp>
        <p:nvSpPr>
          <p:cNvPr id="3" name="AutoShape 5">
            <a:extLst xmlns:a="http://schemas.openxmlformats.org/drawingml/2006/main">
              <a:ext uri="{FF2B5EF4-FFF2-40B4-BE49-F238E27FC236}">
                <a16:creationId xmlns:a16="http://schemas.microsoft.com/office/drawing/2014/main" id="{3F58D583-C3CB-4F1F-A82D-71E571AE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210" y="2001520"/>
            <a:ext cx="10976610" cy="109601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8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090F52D-94CC-4D2E-8127-BB448A60D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57400"/>
            <a:ext cx="11049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sz="1500"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3戦略</a:t>
            </a:r>
          </a:p>
        </p:txBody>
      </p:sp>
      <p:sp>
        <p:nvSpPr>
          <p:cNvPr id="12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A3600B53-2157-4A77-922A-0A016E76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9005" y="3641645"/>
            <a:ext cx="1061266" cy="1092457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47BDC55-8F10-4240-B7B5-42844B38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714750"/>
            <a:ext cx="962025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19050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8000"/>
              </a:lnSpc>
              <a:buNone/>
            </a:pPr>
            <a:r>
              <a:rPr sz="1575" b="1">
                <a:solidFill>
                  <a:schemeClr val="bg1"/>
                </a:solidFill>
              </a:rPr>
              <a:t>クォータ</a:t>
            </a:r>
          </a:p>
        </p:txBody>
      </p:sp>
      <p:sp>
        <p:nvSpPr>
          <p:cNvPr id="14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DF47A175-D1D4-4F39-B822-CE17F15D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6262" y="4566931"/>
            <a:ext cx="1061266" cy="1092457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C25853F-5632-44F1-BFC1-F14A44A8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638675"/>
            <a:ext cx="962025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19050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8000"/>
              </a:lnSpc>
              <a:buNone/>
            </a:pPr>
            <a:r>
              <a:rPr sz="1575" b="1">
                <a:solidFill>
                  <a:schemeClr val="bg1"/>
                </a:solidFill>
              </a:rPr>
              <a:t>時間</a:t>
            </a:r>
          </a:p>
        </p:txBody>
      </p:sp>
      <p:sp>
        <p:nvSpPr>
          <p:cNvPr id="25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ACC2C1FA-A9DD-4D5B-B234-F5981585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6741" y="3756736"/>
            <a:ext cx="1061266" cy="1092457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BAEB25FD-C69D-41CC-989D-C3604AEE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829050"/>
            <a:ext cx="962025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19050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8000"/>
              </a:lnSpc>
              <a:buNone/>
            </a:pPr>
            <a:r>
              <a:rPr sz="1575" b="1">
                <a:solidFill>
                  <a:schemeClr val="bg1"/>
                </a:solidFill>
              </a:rPr>
              <a:t>燃料</a:t>
            </a:r>
          </a:p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E894C6F8-2862-4B39-B9F0-D19848BE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5350" y="4156710"/>
            <a:ext cx="3352165" cy="619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b="1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燃料＋クォータ＋時間</a:t>
            </a:r>
          </a:p>
        </p:txBody>
      </p:sp>
      <p:pic>
        <p:nvPicPr>
          <p:cNvPr id="41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ae34b5b1b641a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C4FD2CE0-98C5-4074-A0DA-B9AE36B4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86250"/>
            <a:ext cx="2143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"/>
              </a:spcAft>
              <a:buNone/>
              <a:defRPr sz="1575">
                <a:solidFill>
                  <a:srgbClr val="F5F7FF"/>
                </a:solidFill>
              </a:defRPr>
            </a:pPr>
            <a:r>
              <a:t>ユニバーサル・</a:t>
            </a:r>
          </a:p>
          <a:p xmlns:a="http://schemas.openxmlformats.org/drawingml/2006/main">
            <a:pPr algn="l">
              <a:spcAft>
                <a:spcPts val="4"/>
              </a:spcAft>
              <a:buNone/>
              <a:defRPr sz="1575">
                <a:solidFill>
                  <a:srgbClr val="F5F7FF"/>
                </a:solidFill>
              </a:defRPr>
            </a:pPr>
            <a:r>
              <a:t>バランス・プロトコル</a:t>
            </a:r>
          </a:p>
          <a:p xmlns:a="http://schemas.openxmlformats.org/drawingml/2006/main">
            <a:pPr algn="l">
              <a:buNone/>
              <a:defRPr sz="1575">
                <a:solidFill>
                  <a:srgbClr val="F5F7FF"/>
                </a:solidFill>
              </a:defRPr>
            </a:pPr>
            <a:r>
              <a:rPr sz="3400" b="1">
                <a:solidFill>
                  <a:srgbClr val="F8D17A"/>
                </a:solidFill>
              </a:rPr>
              <a:t>BUP</a:t>
            </a:r>
          </a:p>
        </p:txBody>
      </p:sp>
      <p:sp>
        <p:nvSpPr>
          <p:cNvPr id="5" name="等于号 4">
            <a:extLst xmlns:a="http://schemas.openxmlformats.org/drawingml/2006/main">
              <a:ext uri="{FF2B5EF4-FFF2-40B4-BE49-F238E27FC236}">
                <a16:creationId xmlns:a16="http://schemas.microsoft.com/office/drawing/2014/main" id="{EFF95EDF-56D3-48AF-98FC-689CABA4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9865" y="4595495"/>
            <a:ext cx="525780" cy="525780"/>
          </a:xfrm>
          <a:prstGeom xmlns:a="http://schemas.openxmlformats.org/drawingml/2006/main" prst="mathEqual">
            <a:avLst>
              <a:gd name="adj1" fmla="val 14855"/>
              <a:gd name="adj2" fmla="val 15217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直接连接符 5">
            <a:extLst xmlns:a="http://schemas.openxmlformats.org/drawingml/2006/main">
              <a:ext uri="{FF2B5EF4-FFF2-40B4-BE49-F238E27FC236}">
                <a16:creationId xmlns:a16="http://schemas.microsoft.com/office/drawing/2014/main" id="{3647D7AC-A502-48A4-91C0-BAC1C33F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0910" y="4860290"/>
            <a:ext cx="3351530" cy="0"/>
          </a:xfrm>
          <a:prstGeom xmlns:a="http://schemas.openxmlformats.org/drawingml/2006/main" prst="line">
            <a:avLst/>
          </a:prstGeom>
          <a:ln xmlns:a="http://schemas.openxmlformats.org/drawingml/2006/main" w="31750">
            <a:solidFill>
              <a:srgbClr val="FFDA94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6D3E586-97BB-4ADB-94EC-BED7FC7F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857750"/>
            <a:ext cx="4171950" cy="781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ctr" defTabSz="9144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 sz="1088">
                <a:solidFill>
                  <a:srgbClr val="F8D17A"/>
                </a:solidFill>
              </a:defRPr>
            </a:pPr>
            <a:r>
              <a:rPr sz="1088" b="1">
                <a:ln>
                  <a:noFill/>
                </a:ln>
                <a:solidFill>
                  <a:srgbClr val="F8D17A"/>
                </a:solidFill>
                <a:latin typeface="微软雅黑"/>
                <a:ea typeface="微软雅黑"/>
                <a:cs typeface="微软雅黑"/>
              </a:rPr>
              <a:t>$総価値（ベース＋時価総額＋準備＋ローンチ）</a:t>
            </a: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4F25F6B-D803-4682-9925-2F825A50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209800"/>
            <a:ext cx="9048750" cy="819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l" defTabSz="91440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 sz="1088">
                <a:solidFill>
                  <a:srgbClr val="F5F7FF"/>
                </a:solidFill>
              </a:defRPr>
            </a:pPr>
            <a:r>
              <a:rPr sz="1088" b="1" i="0" u="none" cap="none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3戦略による科学的な均衡調整と、革新的なオンチェーン自動調整・アルゴリズム制約により、持続的発展、秩序ある出入り、豊かな流動性、科学的に管理された健全な金融を実現します。</a:t>
            </a:r>
          </a:p>
        </p:txBody>
      </p:sp>
      <p:sp>
        <p:nvSpPr>
          <p:cNvPr id="18" name="直接连接符 17">
            <a:extLst xmlns:a="http://schemas.openxmlformats.org/drawingml/2006/main">
              <a:ext uri="{FF2B5EF4-FFF2-40B4-BE49-F238E27FC236}">
                <a16:creationId xmlns:a16="http://schemas.microsoft.com/office/drawing/2014/main" id="{F39DBB79-C694-4D3D-84FC-5A007D24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7705" y="2131060"/>
            <a:ext cx="0" cy="852805"/>
          </a:xfrm>
          <a:prstGeom xmlns:a="http://schemas.openxmlformats.org/drawingml/2006/main" prst="line">
            <a:avLst/>
          </a:prstGeom>
          <a:ln xmlns:a="http://schemas.openxmlformats.org/drawingml/2006/main" w="25400">
            <a:solidFill>
              <a:srgbClr val="FFDA94"/>
            </a:solidFill>
            <a:prstDash val="lgDash"/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490558206"/>
      </p:ext>
    </p:extLst>
  </p:cSld>
</p:sld>
</file>

<file path=ppt/slides/slide19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2cf825ba9663446d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D1A0D2C-5390-4F83-A719-E8EE7767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72FB821-8890-483F-81F0-881C9C5A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858250" cy="58359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3戦略ルール：持続可能な金融へ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28CAFD2-8600-4F62-AF6C-C30BD81B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970470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3戦略ルール</a:t>
            </a:r>
          </a:p>
        </p:txBody>
      </p:sp>
      <p:pic>
        <p:nvPicPr>
          <p:cNvPr id="16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d083877a04b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graphicFrame>
        <p:nvGraphicFramePr>
          <p:cNvPr id="17" name="表格 1"/>
          <p:cNvGraphicFramePr/>
          <p:nvPr/>
        </p:nvGraphicFramePr>
        <p:xfrm>
          <a:off xmlns:a="http://schemas.openxmlformats.org/drawingml/2006/main" x="483870" y="1802130"/>
          <a:ext xmlns:a="http://schemas.openxmlformats.org/drawingml/2006/main" cx="11265535" cy="4359275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715"/>
                <a:gridCol w="5630545"/>
                <a:gridCol w="945515"/>
                <a:gridCol w="735965"/>
                <a:gridCol w="810260"/>
                <a:gridCol w="760730"/>
                <a:gridCol w="1106805"/>
              </a:tblGrid>
              <a:tr h="757555"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13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3大戦略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12000"/>
                        </a:lnSpc>
                        <a:buNone/>
                      </a:pPr>
                      <a:r>
                        <a:rPr sz="1313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調整ルール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13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BUP値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5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5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5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 lIns="57150" tIns="47625" rIns="57150" bIns="47625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50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13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燃料戦略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marR="0" lvl="0" indent="0" algn="l" defTabSz="91440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</a:pPr>
                      <a:r>
                        <a:rPr sz="1088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集中売り圧力を抑え、質の高い参加者を選定し、ブロックチェーンの信頼を構築します。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238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手数料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6%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16%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26%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36%</a:t>
                      </a:r>
                    </a:p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（上限）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710"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marR="0" lvl="0" indent="0" algn="l" defTabSz="91440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</a:pPr>
                      <a:r>
                        <a:rPr sz="1088">
                          <a:ln>
                            <a:noFill/>
                          </a:ln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BUP≤5.0%では燃料6%。BUPが0.1%上昇するごとに1%増え、BUP≥8%で36%上限。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13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クォータ戦略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l">
                        <a:lnSpc>
                          <a:spcPct val="112000"/>
                        </a:lnSpc>
                        <a:buNone/>
                      </a:pPr>
                      <a:r>
                        <a:rPr sz="1088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売買バランスと取引活性を高め、収益引出しを買い側の合意形成へ転換します。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238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クォータ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50%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150%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250%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350%</a:t>
                      </a:r>
                    </a:p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（上限）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l">
                        <a:lnSpc>
                          <a:spcPct val="112000"/>
                        </a:lnSpc>
                        <a:buNone/>
                      </a:pPr>
                      <a:r>
                        <a:rPr sz="1088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BUP≤5.0%では50%。BUPが0.1%上昇するごとに10%増え、BUP≥8%で350%上限。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710"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313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時間戦略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marR="0" lvl="0" indent="0" algn="l" defTabSz="91440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</a:pPr>
                      <a:r>
                        <a:rPr sz="1088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集中償還を調整し、秩序ある退出と全体安定性を実現します。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None/>
                      </a:pPr>
                      <a:r>
                        <a:rPr sz="1238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期間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24H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74H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124H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174H</a:t>
                      </a:r>
                    </a:p>
                    <a:p>
                      <a:pPr algn="ctr">
                        <a:lnSpc>
                          <a:spcPct val="104000"/>
                        </a:lnSpc>
                        <a:buClrTx/>
                        <a:buSzTx/>
                        <a:buFontTx/>
                        <a:buNone/>
                      </a:pPr>
                      <a:r>
                        <a:rPr sz="1350" b="1"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（上限）</a:t>
                      </a: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 marR="0" lvl="0" indent="0" algn="l" defTabSz="91440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</a:pPr>
                      <a:r>
                        <a:rPr sz="1088">
                          <a:ln>
                            <a:noFill/>
                          </a:ln>
                          <a:solidFill>
                            <a:srgbClr val="F5F7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BUP≤5.0%では24H。BUPが0.1%上昇するごとに5H増え、BUP≥8%で174H上限。</a:t>
                      </a: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xBody>
                    <a:bodyPr lIns="85725" tIns="57150" rIns="85725" bIns="57150" anchor="ctr">
                      <a:normAutofit/>
                    </a:bodyPr>
                    <a:lstStyle/>
                    <a:p>
                      <a:pPr>
                        <a:buNone/>
                      </a:pPr>
                    </a:p>
                  </a:txBody>
                  <a:tcPr marL="91440" marR="91440" marT="45720" marB="45720"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92160"/>
      </p:ext>
    </p:extLst>
  </p:cSld>
</p:sld>
</file>

<file path=ppt/slides/slide20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3fba9e320d9043c6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7969E79-3A4E-4F06-BB8B-852919A9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DAF73E9-02AA-4EC7-89CD-9CB2C662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421672"/>
            <a:ext cx="7239000" cy="58359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手数料報酬メカニズム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59C690F-6397-4297-A9C5-9E950629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943610"/>
            <a:ext cx="379984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0" i="0" u="none" cap="all">
                <a:ln>
                  <a:noFill/>
                </a:ln>
                <a:solidFill>
                  <a:sysClr val="window" lastClr="FFFFFF"/>
                </a:solidFill>
                <a:latin typeface="Arial"/>
                <a:ea typeface="Arial"/>
                <a:cs typeface="Arial"/>
              </a:rPr>
              <a:t>パイオニアFOMOプール報酬メカニズム</a:t>
            </a:r>
          </a:p>
        </p:txBody>
      </p:sp>
      <p:pic>
        <p:nvPicPr>
          <p:cNvPr id="32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8d2374ea24c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28DA080C-B0CE-4975-A05F-719D6357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" y="1893570"/>
            <a:ext cx="5363210" cy="38722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0F2A">
              <a:alpha val="50000"/>
            </a:srgbClr>
          </a:solidFill>
          <a:ln xmlns:a="http://schemas.openxmlformats.org/drawingml/2006/main" w="12700" cmpd="sng">
            <a:solidFill>
              <a:srgbClr val="FFDA94"/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12" name="直接连接符 11">
            <a:extLst xmlns:a="http://schemas.openxmlformats.org/drawingml/2006/main">
              <a:ext uri="{FF2B5EF4-FFF2-40B4-BE49-F238E27FC236}">
                <a16:creationId xmlns:a16="http://schemas.microsoft.com/office/drawing/2014/main" id="{07836372-4EB0-4128-AB3F-34E4F361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" y="4644390"/>
            <a:ext cx="5361305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rgbClr val="FFEFCD"/>
            </a:solidFill>
            <a:prstDash val="solid"/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直接连接符 12">
            <a:extLst xmlns:a="http://schemas.openxmlformats.org/drawingml/2006/main">
              <a:ext uri="{FF2B5EF4-FFF2-40B4-BE49-F238E27FC236}">
                <a16:creationId xmlns:a16="http://schemas.microsoft.com/office/drawing/2014/main" id="{ABD49BE1-7F87-4B9E-9CAA-A9EEA3FE5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" y="3265805"/>
            <a:ext cx="5361305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rgbClr val="FFEFCD"/>
            </a:solidFill>
            <a:prstDash val="solid"/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B9B7060-C8C2-49CA-B999-D5674F0D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290" y="4900930"/>
            <a:ext cx="1750695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20%バーン</a:t>
            </a:r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EDBF59B-D369-4322-ADB4-93934C11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290" y="3552190"/>
            <a:ext cx="175006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rgbClr val="FFEFCD"/>
                </a:solidFill>
                <a:latin typeface="微软雅黑"/>
                <a:ea typeface="微软雅黑"/>
                <a:cs typeface="微软雅黑"/>
              </a:rPr>
              <a:t>40%貢献者</a:t>
            </a:r>
          </a:p>
          <a:p xmlns:a="http://schemas.openxmlformats.org/drawingml/2006/main">
            <a:pPr algn="ctr">
              <a:buNone/>
            </a:pPr>
            <a:r>
              <a:rPr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FOMOプール</a:t>
            </a: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FE69BA9-D1CA-4823-84C5-BCBB71FB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290" y="2169160"/>
            <a:ext cx="1750695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 b="1">
                <a:solidFill>
                  <a:srgbClr val="FFEFCD"/>
                </a:solidFill>
                <a:latin typeface="微软雅黑"/>
                <a:ea typeface="微软雅黑"/>
                <a:cs typeface="微软雅黑"/>
              </a:rPr>
              <a:t>40%先駆者</a:t>
            </a:r>
          </a:p>
          <a:p xmlns:a="http://schemas.openxmlformats.org/drawingml/2006/main">
            <a:pPr algn="ctr">
              <a:buNone/>
            </a:pPr>
            <a:r>
              <a:rPr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FOMOプール</a:t>
            </a:r>
          </a:p>
        </p:txBody>
      </p:sp>
      <p:sp>
        <p:nvSpPr>
          <p:cNvPr id="17" name="直接连接符 16">
            <a:extLst xmlns:a="http://schemas.openxmlformats.org/drawingml/2006/main">
              <a:ext uri="{FF2B5EF4-FFF2-40B4-BE49-F238E27FC236}">
                <a16:creationId xmlns:a16="http://schemas.microsoft.com/office/drawing/2014/main" id="{DFD885AE-A607-4C46-89C8-A9E8EABC3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3960" y="2190115"/>
            <a:ext cx="0" cy="807085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FFDA94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F385764-8150-4DDB-A2CB-49E4C592D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1431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275">
                <a:solidFill>
                  <a:srgbClr val="F5F7FF"/>
                </a:solidFill>
              </a:defRPr>
            </a:pPr>
            <a:r>
              <a:rPr sz="1275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小グループの新規実績上位30名を報酬対象とし、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275">
                <a:solidFill>
                  <a:srgbClr val="F5F7FF"/>
                </a:solidFill>
              </a:defRPr>
            </a:pPr>
            <a:r>
              <a:rPr sz="1275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市場活性化と模範づくりを促します。</a:t>
            </a:r>
          </a:p>
        </p:txBody>
      </p:sp>
      <p:sp>
        <p:nvSpPr>
          <p:cNvPr id="19" name="直接连接符 18">
            <a:extLst xmlns:a="http://schemas.openxmlformats.org/drawingml/2006/main">
              <a:ext uri="{FF2B5EF4-FFF2-40B4-BE49-F238E27FC236}">
                <a16:creationId xmlns:a16="http://schemas.microsoft.com/office/drawing/2014/main" id="{9CDAC77A-B78E-4517-BB27-64735268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3960" y="3534410"/>
            <a:ext cx="0" cy="807085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FFDA94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10B738C-CC6D-43A2-AD43-D49E1E04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314700"/>
            <a:ext cx="304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None/>
              <a:defRPr sz="1163">
                <a:solidFill>
                  <a:srgbClr val="F5F7FF"/>
                </a:solidFill>
              </a:defRPr>
            </a:pPr>
            <a:r>
              <a:rPr sz="1163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ME単一トークン・ステーキング</a:t>
            </a:r>
          </a:p>
          <a:p xmlns:a="http://schemas.openxmlformats.org/drawingml/2006/main">
            <a:pPr marR="0" lvl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None/>
              <a:defRPr sz="1163">
                <a:solidFill>
                  <a:srgbClr val="F5F7FF"/>
                </a:solidFill>
              </a:defRPr>
            </a:pPr>
            <a:r>
              <a:rPr sz="1163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（日率0.2～0.4%）</a:t>
            </a:r>
          </a:p>
          <a:p xmlns:a="http://schemas.openxmlformats.org/drawingml/2006/main">
            <a:pPr marR="0" lvl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None/>
              <a:defRPr sz="1163">
                <a:solidFill>
                  <a:srgbClr val="F5F7FF"/>
                </a:solidFill>
              </a:defRPr>
            </a:pPr>
            <a:r>
              <a:rPr sz="1163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期間と数量の総合貢献上位30名の優良な合意形成パートナーを報酬し、</a:t>
            </a:r>
          </a:p>
          <a:p xmlns:a="http://schemas.openxmlformats.org/drawingml/2006/main">
            <a:pPr marR="0" lvl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None/>
              <a:defRPr sz="1163">
                <a:solidFill>
                  <a:srgbClr val="F5F7FF"/>
                </a:solidFill>
              </a:defRPr>
            </a:pPr>
            <a:r>
              <a:rPr sz="1163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エコトークンの合意を確立して価格上昇を促進します。</a:t>
            </a:r>
          </a:p>
        </p:txBody>
      </p:sp>
      <p:sp>
        <p:nvSpPr>
          <p:cNvPr id="21" name="直接连接符 20">
            <a:extLst xmlns:a="http://schemas.openxmlformats.org/drawingml/2006/main">
              <a:ext uri="{FF2B5EF4-FFF2-40B4-BE49-F238E27FC236}">
                <a16:creationId xmlns:a16="http://schemas.microsoft.com/office/drawing/2014/main" id="{53719C16-87F1-42DA-8D9B-D1A2A9F4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3960" y="4766945"/>
            <a:ext cx="0" cy="67818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FFDA94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rgbClr val="FFFFFF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tx1"/>
          </a:fontRef>
        </p:style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3AF35997-37CB-488D-8776-282FCC34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905059"/>
            <a:ext cx="3129915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None/>
            </a:pPr>
            <a:r>
              <a:rPr sz="1600">
                <a:ln>
                  <a:noFill/>
                </a:ln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直接バーン</a:t>
            </a:r>
          </a:p>
        </p:txBody>
      </p:sp>
      <p:graphicFrame>
        <p:nvGraphicFramePr>
          <p:cNvPr id="45" name="表格 23"/>
          <p:cNvGraphicFramePr/>
          <p:nvPr/>
        </p:nvGraphicFramePr>
        <p:xfrm>
          <a:off xmlns:a="http://schemas.openxmlformats.org/drawingml/2006/main" x="6488430" y="1894205"/>
          <a:ext xmlns:a="http://schemas.openxmlformats.org/drawingml/2006/main" cx="5147310" cy="387159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159510"/>
                <a:gridCol w="832485"/>
                <a:gridCol w="3155315"/>
              </a:tblGrid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順位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比率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配分方式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10% 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単独（5,000ドル相当ME）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単独（4,000ドル相当ME）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単独（2,500ドル相当ME）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4～10位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均等（1人1,785ドル相当ME）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11～20位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均等（1人1,500ドル相当ME）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21～30位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22%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均等（1人1,100ドル相当ME）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燕尾形 25">
            <a:extLst xmlns:a="http://schemas.openxmlformats.org/drawingml/2006/main">
              <a:ext uri="{FF2B5EF4-FFF2-40B4-BE49-F238E27FC236}">
                <a16:creationId xmlns:a16="http://schemas.microsoft.com/office/drawing/2014/main" id="{D7A8475D-DF18-48B7-9133-FD12AA09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7435" y="3751580"/>
            <a:ext cx="145415" cy="30861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FFEFCD"/>
          </a:solidFill>
          <a:ln xmlns:a="http://schemas.openxmlformats.org/drawingml/2006/main" w="12700" cmpd="sng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</p:spTree>
    <p:extLst>
      <p:ext uri="{BB962C8B-B14F-4D97-AF65-F5344CB8AC3E}">
        <p14:creationId xmlns:p14="http://schemas.microsoft.com/office/powerpoint/2010/main" val="1586412562"/>
      </p:ext>
    </p:extLst>
  </p:cSld>
</p:sld>
</file>

<file path=ppt/slides/slide21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b9fadf9650594489">
            <a:lum/>
          </a:blip>
          <a:srcRect l="0" t="0" r="0" b="0"/>
          <a:stretch>
            <a:fillRect l="0" t="-12000" r="0" b="-1200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78BF2C0-C250-4D8A-870E-4E767E037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660" y="1913255"/>
            <a:ext cx="5864225" cy="386588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84927D9-4165-4E80-8BDB-966E3A48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0AA08C5-7175-4017-B45F-E64C23E4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57250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BUPユニバーサル・バランス機構のまとめ</a:t>
            </a: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DA6AC54-013A-426D-8B5D-D5F60BA0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1" y="943881"/>
            <a:ext cx="5058247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BUPユニバーサル・バランス機構まとめ</a:t>
            </a:r>
          </a:p>
        </p:txBody>
      </p:sp>
      <p:sp>
        <p:nvSpPr>
          <p:cNvPr id="4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A0B8B48F-77E5-445C-A578-847DDB8A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3005" y="2513965"/>
            <a:ext cx="925195" cy="906780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AC7FAD4-E2BE-4FEA-A90A-0B0A81AF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552700"/>
            <a:ext cx="866775" cy="828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9525" rIns="1905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7000"/>
              </a:lnSpc>
              <a:buNone/>
            </a:pPr>
            <a:r>
              <a:rPr sz="1125" b="1">
                <a:solidFill>
                  <a:schemeClr val="bg1"/>
                </a:solidFill>
              </a:rPr>
              <a:t>取り付け</a:t>
            </a:r>
          </a:p>
        </p:txBody>
      </p:sp>
      <p:sp>
        <p:nvSpPr>
          <p:cNvPr id="6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2F0384C0-597E-4B9B-9C49-D308B8E0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710" y="3589655"/>
            <a:ext cx="902335" cy="892175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56F3799-B745-429C-9D7B-927A0DFA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619500"/>
            <a:ext cx="847725" cy="8286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9525" rIns="1905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7000"/>
              </a:lnSpc>
              <a:buNone/>
            </a:pPr>
            <a:r>
              <a:rPr sz="1125" b="1">
                <a:solidFill>
                  <a:schemeClr val="bg1"/>
                </a:solidFill>
              </a:rPr>
              <a:t>価格</a:t>
            </a:r>
          </a:p>
          <a:p xmlns:a="http://schemas.openxmlformats.org/drawingml/2006/main">
            <a:pPr algn="ctr">
              <a:lnSpc>
                <a:spcPct val="87000"/>
              </a:lnSpc>
              <a:buNone/>
            </a:pPr>
            <a:r>
              <a:rPr sz="1125" b="1">
                <a:solidFill>
                  <a:schemeClr val="bg1"/>
                </a:solidFill>
              </a:rPr>
              <a:t>安定</a:t>
            </a:r>
          </a:p>
        </p:txBody>
      </p:sp>
      <p:sp>
        <p:nvSpPr>
          <p:cNvPr id="12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A7EB583D-8BF0-48FF-9DEC-53755A8D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0720" y="2539365"/>
            <a:ext cx="850265" cy="839470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F5591A2C-F3B4-458E-95B0-1DCBCAB2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571750"/>
            <a:ext cx="790575" cy="781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9525" rIns="1905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7000"/>
              </a:lnSpc>
              <a:buNone/>
            </a:pPr>
            <a:r>
              <a:rPr sz="1125" b="1">
                <a:solidFill>
                  <a:schemeClr val="bg1"/>
                </a:solidFill>
              </a:rPr>
              <a:t>売り圧力</a:t>
            </a:r>
          </a:p>
        </p:txBody>
      </p:sp>
      <p:sp>
        <p:nvSpPr>
          <p:cNvPr id="31" name="文本框 30">
            <a:extLst xmlns:a="http://schemas.openxmlformats.org/drawingml/2006/main">
              <a:ext uri="{FF2B5EF4-FFF2-40B4-BE49-F238E27FC236}">
                <a16:creationId xmlns:a16="http://schemas.microsoft.com/office/drawing/2014/main" id="{6637DE17-524D-4BA4-9685-EB0F05A4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" y="4912360"/>
            <a:ext cx="5657850" cy="8667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sz="1400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BUP値で売り圧力、取り付け、価格安定、売買バランスの4大課題を科学的に管理し、秩序ある成長と持続的成果を支えます。</a:t>
            </a:r>
          </a:p>
        </p:txBody>
      </p:sp>
      <p:pic>
        <p:nvPicPr>
          <p:cNvPr id="44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e77d034f0437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圆: 空心 12">
            <a:extLst xmlns:a="http://schemas.openxmlformats.org/drawingml/2006/main">
              <a:ext uri="{FF2B5EF4-FFF2-40B4-BE49-F238E27FC236}">
                <a16:creationId xmlns:a16="http://schemas.microsoft.com/office/drawing/2014/main" id="{793477C1-1535-4ECA-9F1C-3FA8ED20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0915" y="3535045"/>
            <a:ext cx="904240" cy="854075"/>
          </a:xfrm>
          <a:prstGeom xmlns:a="http://schemas.openxmlformats.org/drawingml/2006/main" prst="donut">
            <a:avLst>
              <a:gd name="adj" fmla="val 8856"/>
            </a:avLst>
          </a:prstGeom>
          <a:solidFill xmlns:a="http://schemas.openxmlformats.org/drawingml/2006/main">
            <a:srgbClr val="FFDA9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rgbClr val="376FFF">
              <a:shade val="15000"/>
            </a:srgbClr>
          </a:lnRef>
          <a:fillRef xmlns:a="http://schemas.openxmlformats.org/drawingml/2006/main" idx="1">
            <a:srgbClr val="376FFF"/>
          </a:fillRef>
          <a:effectRef xmlns:a="http://schemas.openxmlformats.org/drawingml/2006/main" idx="0">
            <a:srgbClr val="376FFF"/>
          </a:effectRef>
          <a:fontRef xmlns:a="http://schemas.openxmlformats.org/drawingml/2006/main" idx="minor">
            <a:srgbClr val="FFFFFF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693C8B8-06C0-4AC5-9DC1-E0D7658E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562350"/>
            <a:ext cx="85725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9050" tIns="9525" rIns="1905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7000"/>
              </a:lnSpc>
              <a:buNone/>
            </a:pPr>
            <a:r>
              <a:rPr sz="1050" b="1">
                <a:solidFill>
                  <a:schemeClr val="bg1"/>
                </a:solidFill>
              </a:rPr>
              <a:t>売買</a:t>
            </a:r>
          </a:p>
          <a:p xmlns:a="http://schemas.openxmlformats.org/drawingml/2006/main">
            <a:pPr algn="ctr">
              <a:lnSpc>
                <a:spcPct val="87000"/>
              </a:lnSpc>
              <a:buNone/>
            </a:pPr>
            <a:r>
              <a:rPr sz="1050" b="1">
                <a:solidFill>
                  <a:schemeClr val="bg1"/>
                </a:solidFill>
              </a:rPr>
              <a:t>バランス</a:t>
            </a:r>
          </a:p>
        </p:txBody>
      </p:sp>
    </p:spTree>
    <p:extLst>
      <p:ext uri="{BB962C8B-B14F-4D97-AF65-F5344CB8AC3E}">
        <p14:creationId xmlns:p14="http://schemas.microsoft.com/office/powerpoint/2010/main" val="198583614"/>
      </p:ext>
    </p:extLst>
  </p:cSld>
</p:sld>
</file>

<file path=ppt/slides/slide22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42e9223aa2aa4323">
            <a:lum/>
          </a:blip>
          <a:srcRect l="0" t="0" r="0" b="0"/>
          <a:stretch>
            <a:fillRect l="0" t="-12000" r="0" b="-1200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49DF984-19BB-4B3B-886A-D67896CC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E7FC9C7-E9B3-4BB9-8893-6AB30951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191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5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新規ユーザー配分特典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27B0ED2-58FA-4E8F-B887-D0577643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28641"/>
            <a:ext cx="9704705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新規ユーザー配分特典</a:t>
            </a: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9F5CD2C-1F6F-4AD2-8AF8-95235E96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882" y="1742711"/>
            <a:ext cx="6150761" cy="8667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100000"/>
          </a:bodyPr>
          <a:lstStyle xmlns:a="http://schemas.openxmlformats.org/drawingml/2006/main"/>
          <a:p xmlns:a="http://schemas.openxmlformats.org/drawingml/2006/main">
            <a:pPr marR="0" lvl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sz="1400" b="0" i="0" u="none" cap="none">
                <a:ln>
                  <a:noFill/>
                </a:ln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価値配分：BUPが0.1上昇するごとに0.5%配分（通常値5%から）</a:t>
            </a:r>
          </a:p>
        </p:txBody>
      </p:sp>
      <p:graphicFrame>
        <p:nvGraphicFramePr>
          <p:cNvPr id="17" name="表格 5"/>
          <p:cNvGraphicFramePr/>
          <p:nvPr/>
        </p:nvGraphicFramePr>
        <p:xfrm>
          <a:off xmlns:a="http://schemas.openxmlformats.org/drawingml/2006/main" x="887186" y="2306728"/>
          <a:ext xmlns:a="http://schemas.openxmlformats.org/drawingml/2006/main" cx="6199415" cy="271553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11243"/>
                <a:gridCol w="2094086"/>
                <a:gridCol w="2094086"/>
              </a:tblGrid>
              <a:tr h="54310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ミント期間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計算式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BUP配分例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543106"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30日：配分なし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43106"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60日・90日・120日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BUP=5.1-6.0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0.5%-5%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43106">
                <a:tc v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BUP=6.1-7.0 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5.5%-10%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43106">
                <a:tc vMerge="1">
                  <a:txBody>
                    <a:bodyPr/>
                    <a:lstStyle/>
                    <a:p>
                      <a:pPr>
                        <a:buNone/>
                      </a:pP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BUP=7.1-8.0 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10.5%-15%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8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38debd27144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94790"/>
      </p:ext>
    </p:extLst>
  </p:cSld>
</p:sld>
</file>

<file path=ppt/slides/slide23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4f0ac65bc1f347cf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AutoShape 5">
            <a:extLst xmlns:a="http://schemas.openxmlformats.org/drawingml/2006/main">
              <a:ext uri="{FF2B5EF4-FFF2-40B4-BE49-F238E27FC236}">
                <a16:creationId xmlns:a16="http://schemas.microsoft.com/office/drawing/2014/main" id="{EBCBE20D-B79F-43ED-964D-76FA1159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040" y="1573801"/>
            <a:ext cx="9983425" cy="4564654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71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AutoShape 5">
            <a:extLst xmlns:a="http://schemas.openxmlformats.org/drawingml/2006/main">
              <a:ext uri="{FF2B5EF4-FFF2-40B4-BE49-F238E27FC236}">
                <a16:creationId xmlns:a16="http://schemas.microsoft.com/office/drawing/2014/main" id="{ACDF7AE5-0D25-4CE3-BC69-2175A4AB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534" y="3429003"/>
            <a:ext cx="1785590" cy="908957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BBDF27B-213D-44CB-8F8B-7C9557C0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D0B96B0-592B-4CBE-B626-AAEFCCD9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76300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参加経路・収益引出しプロセス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6CFC5EC-CCB0-448D-BCC4-4B6CEAD7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8060870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参加経路・収益引出しプロセス</a:t>
            </a:r>
          </a:p>
        </p:txBody>
      </p:sp>
      <p:graphicFrame>
        <p:nvGraphicFramePr>
          <p:cNvPr id="143" name="表格 10"/>
          <p:cNvGraphicFramePr/>
          <p:nvPr/>
        </p:nvGraphicFramePr>
        <p:xfrm>
          <a:off xmlns:a="http://schemas.openxmlformats.org/drawingml/2006/main" x="6623957" y="1867900"/>
          <a:ext xmlns:a="http://schemas.openxmlformats.org/drawingml/2006/main" cx="4000500" cy="2209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0801"/>
                <a:gridCol w="973199"/>
                <a:gridCol w="1311729"/>
                <a:gridCol w="1164771"/>
              </a:tblGrid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BUP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手数料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クォータ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 b="1">
                          <a:solidFill>
                            <a:srgbClr val="FFDA94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期間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6% 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50% 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24H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6%</a:t>
                      </a: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16%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150%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74H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26%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 </a:t>
                      </a: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250%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124H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36%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350%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sz="1400">
                          <a:solidFill>
                            <a:schemeClr val="bg1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174H </a:t>
                      </a:r>
                    </a:p>
                  </a:txBody>
                  <a:tcPr marL="68580" marR="68580" marT="0" marB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DA94"/>
                      </a:solidFill>
                      <a:prstDash val="solid"/>
                    </a:lnT>
                    <a:lnB w="12700" cmpd="sng">
                      <a:solidFill>
                        <a:srgbClr val="FFDA94"/>
                      </a:solidFill>
                      <a:prstDash val="soli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15BE16A9-4646-45DC-A00B-6839EA46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3957" y="4337960"/>
            <a:ext cx="3962400" cy="1472748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700F50B-C4AF-4BED-8CBA-7948651A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457700"/>
            <a:ext cx="2714625" cy="1219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285750" marR="0" lvl="0" indent="-285750" algn="l" defTabSz="91440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050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33ドル ベースプール</a:t>
            </a:r>
          </a:p>
          <a:p xmlns:a="http://schemas.openxmlformats.org/drawingml/2006/main">
            <a:pPr marL="285750" marR="0" lvl="0" indent="-285750" algn="l" defTabSz="91440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050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33ドル ベース（制度下支え）</a:t>
            </a:r>
          </a:p>
          <a:p xmlns:a="http://schemas.openxmlformats.org/drawingml/2006/main">
            <a:pPr marL="285750" marR="0" lvl="0" indent="-285750" algn="l" defTabSz="91440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Ø"/>
            </a:pPr>
            <a:r>
              <a:rPr sz="1050" i="0" u="none" cap="none">
                <a:ln>
                  <a:noFill/>
                </a:ln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33ドル 会員（330／3,300ドル）</a:t>
            </a:r>
          </a:p>
        </p:txBody>
      </p:sp>
      <p:pic>
        <p:nvPicPr>
          <p:cNvPr id="146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65b73d92a4e2e">
            <a:extLst>
              <a:ext uri="{96DAC541-7B7A-43D3-8B79-37D633B846F1}">
                <asvg:svgBlip xmlns:asvg="http://schemas.microsoft.com/office/drawing/2016/SVG/main" r:embed="Rda6050b62f7348e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00738" y="4939658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2BDA60F9-F1F9-4583-B4FC-5C8B0FC7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1638300" cy="7905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lvl="0" algn="ctr">
              <a:lnSpc>
                <a:spcPct val="92000"/>
              </a:lnSpc>
              <a:buNone/>
            </a:pPr>
            <a:r>
              <a:rPr sz="1200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10,000ドル（90日・1.1%）</a:t>
            </a:r>
          </a:p>
          <a:p xmlns:a="http://schemas.openxmlformats.org/drawingml/2006/main">
            <a:pPr lvl="0" algn="ctr">
              <a:lnSpc>
                <a:spcPct val="92000"/>
              </a:lnSpc>
              <a:buNone/>
            </a:pPr>
            <a:r>
              <a:rPr sz="1200" b="1">
                <a:solidFill>
                  <a:srgbClr val="FFDA94"/>
                </a:solidFill>
                <a:latin typeface="微软雅黑"/>
                <a:ea typeface="微软雅黑"/>
                <a:cs typeface="微软雅黑"/>
              </a:rPr>
              <a:t>日次収益110ドル</a:t>
            </a:r>
          </a:p>
        </p:txBody>
      </p:sp>
      <p:sp>
        <p:nvSpPr>
          <p:cNvPr id="17" name="AutoShape 5">
            <a:extLst xmlns:a="http://schemas.openxmlformats.org/drawingml/2006/main">
              <a:ext uri="{FF2B5EF4-FFF2-40B4-BE49-F238E27FC236}">
                <a16:creationId xmlns:a16="http://schemas.microsoft.com/office/drawing/2014/main" id="{24434AB9-402E-4056-A390-507CE538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3096" y="2939328"/>
            <a:ext cx="2689105" cy="544286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8A521CF2-4259-4AF5-816C-6C2791CB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981325"/>
            <a:ext cx="25336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lvl="0" algn="ctr">
              <a:lnSpc>
                <a:spcPct val="92000"/>
              </a:lnSpc>
              <a:buNone/>
            </a:pPr>
            <a:r>
              <a:rPr sz="12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70% → 77ドル（ME）→ 出金ルール</a:t>
            </a:r>
          </a:p>
        </p:txBody>
      </p:sp>
      <p:sp>
        <p:nvSpPr>
          <p:cNvPr id="19" name="AutoShape 5">
            <a:extLst xmlns:a="http://schemas.openxmlformats.org/drawingml/2006/main">
              <a:ext uri="{FF2B5EF4-FFF2-40B4-BE49-F238E27FC236}">
                <a16:creationId xmlns:a16="http://schemas.microsoft.com/office/drawing/2014/main" id="{30CFDDBE-D4E5-4DCE-819E-DEB5165C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3095" y="4874627"/>
            <a:ext cx="2689105" cy="544286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4045B434-0804-4AE0-8101-634DB26E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4933950"/>
            <a:ext cx="2533650" cy="428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9525" rIns="38100" bIns="9525" anchor="ctr">
            <a:normAutofit fontScale="100000"/>
          </a:bodyPr>
          <a:lstStyle xmlns:a="http://schemas.openxmlformats.org/drawingml/2006/main"/>
          <a:p xmlns:a="http://schemas.openxmlformats.org/drawingml/2006/main">
            <a:pPr lvl="0" algn="ctr">
              <a:lnSpc>
                <a:spcPct val="90000"/>
              </a:lnSpc>
              <a:buNone/>
            </a:pPr>
            <a:r>
              <a:rPr sz="105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30% → 33ドル（MH）→ 2口投入・1口配分</a:t>
            </a:r>
          </a:p>
        </p:txBody>
      </p:sp>
      <p:cxnSp>
        <p:nvCxnSpPr>
          <p:cNvPr id="152" name="直接箭头连接符 21"/>
          <p:cNvCxnSpPr/>
          <p:nvPr/>
        </p:nvCxnSpPr>
        <p:spPr>
          <a:xfrm xmlns:a="http://schemas.openxmlformats.org/drawingml/2006/main">
            <a:off x="6172200" y="3216913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solidFill>
              <a:schemeClr val="bg1"/>
            </a:solidFill>
            <a:tailEnd type="triangle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cxnSp>
      <p:cxnSp>
        <p:nvCxnSpPr>
          <p:cNvPr id="153" name="直接箭头连接符 22"/>
          <p:cNvCxnSpPr/>
          <p:nvPr/>
        </p:nvCxnSpPr>
        <p:spPr>
          <a:xfrm xmlns:a="http://schemas.openxmlformats.org/drawingml/2006/main">
            <a:off x="6172200" y="5170718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solidFill>
              <a:schemeClr val="bg1"/>
            </a:solidFill>
            <a:tailEnd type="triangle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cxnSp>
      <p:sp>
        <p:nvSpPr>
          <p:cNvPr id="24" name="左大括号 23">
            <a:extLst xmlns:a="http://schemas.openxmlformats.org/drawingml/2006/main">
              <a:ext uri="{FF2B5EF4-FFF2-40B4-BE49-F238E27FC236}">
                <a16:creationId xmlns:a16="http://schemas.microsoft.com/office/drawing/2014/main" id="{1D2B2C0F-316D-4A85-86C3-BAAF959C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003" y="2972800"/>
            <a:ext cx="45719" cy="2079172"/>
          </a:xfrm>
          <a:prstGeom xmlns:a="http://schemas.openxmlformats.org/drawingml/2006/main" prst="leftBrace">
            <a:avLst/>
          </a:prstGeom>
          <a:noFill xmlns:a="http://schemas.openxmlformats.org/drawingml/2006/main"/>
          <a:ln xmlns:a="http://schemas.openxmlformats.org/drawingml/2006/main">
            <a:solidFill>
              <a:schemeClr val="bg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155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5b3235ac2a42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  <p:sp>
        <p:nvSpPr>
          <p:cNvPr id="2" name="AutoShape 5">
            <a:extLst xmlns:a="http://schemas.openxmlformats.org/drawingml/2006/main">
              <a:ext uri="{FF2B5EF4-FFF2-40B4-BE49-F238E27FC236}">
                <a16:creationId xmlns:a16="http://schemas.microsoft.com/office/drawing/2014/main" id="{2CA383AC-4DEF-4285-B828-C97EA6BBB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3610" y="1867535"/>
            <a:ext cx="1193165" cy="54419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FBECD874-8FDB-44FC-9C41-23A20036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9035" y="1862455"/>
            <a:ext cx="1193165" cy="54419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40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ED422CC-17B1-45D6-AED4-55CB770D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3610" y="1903730"/>
            <a:ext cx="1193165" cy="457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57242"/>
          </a:bodyPr>
          <a:lstStyle xmlns:a="http://schemas.openxmlformats.org/drawingml/2006/main"/>
          <a:p xmlns:a="http://schemas.openxmlformats.org/drawingml/2006/main">
            <a:pPr lvl="0" algn="ctr">
              <a:lnSpc>
                <a:spcPct val="150000"/>
              </a:lnSpc>
              <a:buNone/>
            </a:pPr>
            <a:r>
              <a:rPr sz="14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単一トークン・ステーキング</a:t>
            </a: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35CC362-5622-44FD-A3BB-E1E52BCB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9035" y="1903730"/>
            <a:ext cx="1192530" cy="457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 fontScale="62906"/>
          </a:bodyPr>
          <a:lstStyle xmlns:a="http://schemas.openxmlformats.org/drawingml/2006/main"/>
          <a:p xmlns:a="http://schemas.openxmlformats.org/drawingml/2006/main">
            <a:pPr lvl="0" algn="ctr">
              <a:lnSpc>
                <a:spcPct val="150000"/>
              </a:lnSpc>
              <a:buNone/>
            </a:pPr>
            <a:r>
              <a:rPr sz="14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保有して上昇を待つ</a:t>
            </a:r>
          </a:p>
        </p:txBody>
      </p:sp>
      <p:cxnSp>
        <p:nvCxnSpPr>
          <p:cNvPr id="160" name="直接箭头连接符 20"/>
          <p:cNvCxnSpPr/>
          <p:nvPr/>
        </p:nvCxnSpPr>
        <p:spPr>
          <a:xfrm xmlns:a="http://schemas.openxmlformats.org/drawingml/2006/main" rot="16200000">
            <a:off x="3961765" y="2668908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solidFill>
              <a:schemeClr val="bg1"/>
            </a:solidFill>
            <a:tailEnd type="triangle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cxnSp>
      <p:cxnSp>
        <p:nvCxnSpPr>
          <p:cNvPr id="161" name="直接箭头连接符 25"/>
          <p:cNvCxnSpPr/>
          <p:nvPr/>
        </p:nvCxnSpPr>
        <p:spPr>
          <a:xfrm xmlns:a="http://schemas.openxmlformats.org/drawingml/2006/main" rot="16200000">
            <a:off x="5385435" y="2669543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>
            <a:solidFill>
              <a:schemeClr val="bg1"/>
            </a:solidFill>
            <a:tailEnd type="triangle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811210"/>
      </p:ext>
    </p:extLst>
  </p:cSld>
</p:sld>
</file>

<file path=ppt/slides/slide24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30da658b81884e03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BFCD403-C6BC-4254-9D26-A865C175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58460539-1C59-43EF-81F0-E1832ADD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8572500" cy="58359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ME・MHトークン上昇ロジック</a:t>
            </a:r>
          </a:p>
        </p:txBody>
      </p:sp>
      <p:sp>
        <p:nvSpPr>
          <p:cNvPr id="30" name="文本框 29">
            <a:extLst xmlns:a="http://schemas.openxmlformats.org/drawingml/2006/main">
              <a:ext uri="{FF2B5EF4-FFF2-40B4-BE49-F238E27FC236}">
                <a16:creationId xmlns:a16="http://schemas.microsoft.com/office/drawing/2014/main" id="{BA979964-3761-4106-8BC9-3FAAEECD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693737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ME・MHデュアルトークン機構</a:t>
            </a:r>
          </a:p>
        </p:txBody>
      </p:sp>
      <p:sp>
        <p:nvSpPr>
          <p:cNvPr id="7" name="AutoShape 5">
            <a:extLst xmlns:a="http://schemas.openxmlformats.org/drawingml/2006/main">
              <a:ext uri="{FF2B5EF4-FFF2-40B4-BE49-F238E27FC236}">
                <a16:creationId xmlns:a16="http://schemas.microsoft.com/office/drawing/2014/main" id="{8D341255-1BC2-4695-AD77-CCC65E61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766" y="2207168"/>
            <a:ext cx="4485005" cy="280543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8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3EC56AA-C2C8-416C-8CBE-5290F3CDB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324100"/>
            <a:ext cx="4095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8000"/>
              </a:lnSpc>
              <a:spcAft>
                <a:spcPts val="9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 b="1">
                <a:solidFill>
                  <a:srgbClr val="F5F7FF"/>
                </a:solidFill>
              </a:rPr>
              <a:t>ME：</a:t>
            </a:r>
          </a:p>
          <a:p xmlns:a="http://schemas.openxmlformats.org/drawingml/2006/main">
            <a:pPr marL="0" indent="0" algn="l">
              <a:lnSpc>
                <a:spcPct val="108000"/>
              </a:lnSpc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◆ 総供給1億（1%ベース、1%エコ、98%エコ産出）</a:t>
            </a:r>
          </a:p>
          <a:p xmlns:a="http://schemas.openxmlformats.org/drawingml/2006/main">
            <a:pPr marL="0" indent="0" algn="l">
              <a:lnSpc>
                <a:spcPct val="108000"/>
              </a:lnSpc>
              <a:spcAft>
                <a:spcPts val="5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◆ 3つのデフレ：</a:t>
            </a:r>
          </a:p>
          <a:p xmlns:a="http://schemas.openxmlformats.org/drawingml/2006/main">
            <a:pPr marL="18" indent="0" algn="l">
              <a:lnSpc>
                <a:spcPct val="108000"/>
              </a:lnSpc>
              <a:spcAft>
                <a:spcPts val="4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価格6%下落 → ユーザー資金80%で購入・バーン</a:t>
            </a:r>
          </a:p>
          <a:p xmlns:a="http://schemas.openxmlformats.org/drawingml/2006/main">
            <a:pPr marL="18" indent="0" algn="l">
              <a:lnSpc>
                <a:spcPct val="108000"/>
              </a:lnSpc>
              <a:spcAft>
                <a:spcPts val="4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手数料20% → バーン</a:t>
            </a:r>
          </a:p>
          <a:p xmlns:a="http://schemas.openxmlformats.org/drawingml/2006/main">
            <a:pPr marL="18" indent="0" algn="l">
              <a:lnSpc>
                <a:spcPct val="108000"/>
              </a:lnSpc>
              <a:buNone/>
              <a:defRPr sz="1238">
                <a:solidFill>
                  <a:srgbClr val="F5F7FF"/>
                </a:solidFill>
              </a:defRPr>
            </a:pPr>
            <a:r>
              <a:rPr sz="1238">
                <a:solidFill>
                  <a:srgbClr val="F5F7FF"/>
                </a:solidFill>
              </a:rPr>
              <a:t>MHスリッページ10% → 100%買戻し・バーン</a:t>
            </a:r>
          </a:p>
        </p:txBody>
      </p:sp>
      <p:sp>
        <p:nvSpPr>
          <p:cNvPr id="9" name="AutoShape 5">
            <a:extLst xmlns:a="http://schemas.openxmlformats.org/drawingml/2006/main">
              <a:ext uri="{FF2B5EF4-FFF2-40B4-BE49-F238E27FC236}">
                <a16:creationId xmlns:a16="http://schemas.microsoft.com/office/drawing/2014/main" id="{3A859CDE-22D6-475B-B026-DC56C784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7937" y="2207168"/>
            <a:ext cx="4485005" cy="2805430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85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465ED68-FD25-4811-A61B-558B0662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343150"/>
            <a:ext cx="4000500" cy="1390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0000"/>
              </a:lnSpc>
              <a:spcAft>
                <a:spcPts val="10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 b="1">
                <a:solidFill>
                  <a:srgbClr val="F5F7FF"/>
                </a:solidFill>
              </a:rPr>
              <a:t>MH：</a:t>
            </a:r>
          </a:p>
          <a:p xmlns:a="http://schemas.openxmlformats.org/drawingml/2006/main">
            <a:pPr marL="0" indent="0" algn="l">
              <a:lnSpc>
                <a:spcPct val="110000"/>
              </a:lnSpc>
              <a:spcAft>
                <a:spcPts val="8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◆ 総供給1億（1%ベース、99%保険プール）</a:t>
            </a:r>
          </a:p>
          <a:p xmlns:a="http://schemas.openxmlformats.org/drawingml/2006/main">
            <a:pPr marL="0" indent="0" algn="l">
              <a:lnSpc>
                <a:spcPct val="110000"/>
              </a:lnSpc>
              <a:spcAft>
                <a:spcPts val="8"/>
              </a:spcAft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◆ 2口投入・1口配分　買い注文 ＞ 売り注文</a:t>
            </a:r>
          </a:p>
          <a:p xmlns:a="http://schemas.openxmlformats.org/drawingml/2006/main">
            <a:pPr marL="0" indent="0" algn="l">
              <a:lnSpc>
                <a:spcPct val="110000"/>
              </a:lnSpc>
              <a:buNone/>
              <a:defRPr sz="1313">
                <a:solidFill>
                  <a:srgbClr val="F5F7FF"/>
                </a:solidFill>
              </a:defRPr>
            </a:pPr>
            <a:r>
              <a:rPr sz="1313">
                <a:solidFill>
                  <a:srgbClr val="F5F7FF"/>
                </a:solidFill>
              </a:rPr>
              <a:t>◆ 売却のみ、購入不可</a:t>
            </a:r>
          </a:p>
        </p:txBody>
      </p:sp>
      <p:pic>
        <p:nvPicPr>
          <p:cNvPr id="40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d66ac2f384b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78686" y="3184072"/>
            <a:ext cx="2033996" cy="2033996"/>
          </a:xfrm>
          <a:prstGeom xmlns:a="http://schemas.openxmlformats.org/drawingml/2006/main" prst="rect">
            <a:avLst/>
          </a:prstGeom>
        </p:spPr>
      </p:pic>
      <p:pic>
        <p:nvPicPr>
          <p:cNvPr id="41" name="图片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5c7952b2340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93703"/>
      </p:ext>
    </p:extLst>
  </p:cSld>
</p:sld>
</file>

<file path=ppt/slides/slide25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0db15d4453de43e4">
            <a:lum/>
          </a:blip>
          <a:srcRect l="0" t="0" r="0" b="0"/>
          <a:stretch>
            <a:fillRect l="0" t="-7000" r="0" b="-700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0E429CE-9450-4F56-9BFE-EF6A6B31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3528"/>
            <a:ext cx="343535" cy="699284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xmlns:a="http://schemas.openxmlformats.org/drawingml/2006/main" w="12700" cmpd="sng">
            <a:noFill/>
            <a:prstDash val="solid"/>
          </a:ln>
          <a:effectLst xmlns:a="http://schemas.openxmlformats.org/drawingml/2006/main"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ABCE829-ACA6-48A9-B2B4-A9E4DCCA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421958"/>
            <a:ext cx="9048750" cy="5848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250" b="1" i="0" u="none" cap="none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微软雅黑"/>
              </a:rPr>
              <a:t>ゴールドチェーン計画の中核優位性まとめ</a:t>
            </a: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DF1724C-7E5E-486C-9955-D67F8F47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42900" y="943881"/>
            <a:ext cx="9704705" cy="2768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F5F7FF"/>
                </a:solidFill>
              </a:defRPr>
            </a:pPr>
            <a:r>
              <a:rPr sz="1200" b="0" i="0" u="none" cap="all">
                <a:ln>
                  <a:noFill/>
                </a:ln>
                <a:solidFill>
                  <a:srgbClr val="F5F7FF"/>
                </a:solidFill>
                <a:latin typeface="Arial"/>
                <a:ea typeface="Arial"/>
                <a:cs typeface="Arial"/>
              </a:rPr>
              <a:t>ゴールドチェーン計画：中核優位性まとめ</a:t>
            </a:r>
          </a:p>
        </p:txBody>
      </p:sp>
      <p:sp>
        <p:nvSpPr>
          <p:cNvPr id="4" name="AutoShape 5">
            <a:extLst xmlns:a="http://schemas.openxmlformats.org/drawingml/2006/main">
              <a:ext uri="{FF2B5EF4-FFF2-40B4-BE49-F238E27FC236}">
                <a16:creationId xmlns:a16="http://schemas.microsoft.com/office/drawing/2014/main" id="{8E4BBBB8-A7FE-4E25-8547-9163F44E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595" y="1818640"/>
            <a:ext cx="6705600" cy="4300855"/>
          </a:xfrm>
          <a:prstGeom xmlns:a="http://schemas.openxmlformats.org/drawingml/2006/main" prst="roundRect">
            <a:avLst>
              <a:gd name="adj" fmla="val 6160"/>
            </a:avLst>
          </a:prstGeom>
          <a:solidFill xmlns:a="http://schemas.openxmlformats.org/drawingml/2006/main">
            <a:srgbClr val="060F2A">
              <a:alpha val="67000"/>
            </a:srgbClr>
          </a:solidFill>
          <a:ln xmlns:a="http://schemas.openxmlformats.org/drawingml/2006/main" w="12700" cmpd="sng">
            <a:solidFill>
              <a:srgbClr val="FFDA94">
                <a:alpha val="50000"/>
              </a:srgbClr>
            </a:solidFill>
            <a:prstDash val="solid"/>
          </a:ln>
        </p:spPr>
        <p:txBody>
          <a:bodyPr xmlns:a="http://schemas.openxmlformats.org/drawingml/2006/main" vert="horz" wrap="square" lIns="63500" tIns="63500" rIns="63500" bIns="63500" anchor="ctr"/>
          <a:lstStyle xmlns:a="http://schemas.openxmlformats.org/drawingml/2006/main"/>
          <a:p xmlns:a="http://schemas.openxmlformats.org/drawingml/2006/main"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D4F7459-32C2-42AC-B82E-8C69E476C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85950"/>
            <a:ext cx="6534150" cy="417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強い実力（信用・集客・資本）：</a:t>
            </a:r>
            <a:r>
              <a:t>ラオス政府＋AVEX Global＋T. Rowe Priceによる最高水準の信用裏付け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強い監査：</a:t>
            </a:r>
            <a:r>
              <a:t>独立監査と準備金開示を定期的に実施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強いアンカー：</a:t>
            </a:r>
            <a:r>
              <a:t>金鉱資源備蓄をUSDAステーブルコインの価値アンカーとする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強い運営：</a:t>
            </a:r>
            <a:r>
              <a:t>専門運営チーム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強い内部循環：</a:t>
            </a:r>
            <a:r>
              <a:t>3倍退出機構により健全で持続的に発展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強い下支え：</a:t>
            </a:r>
            <a:r>
              <a:t>MH体系では3ラウンド中2ラウンドを保険プールへ注入し、体系循環の保険下支えプールとする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強い富の創出：</a:t>
            </a:r>
            <a:r>
              <a:t>満期償還の20%でMEを自動購入・リリースし、MEの流動を改善してユーザーの資産形成を力強く促進する</a:t>
            </a:r>
          </a:p>
          <a:p xmlns:a="http://schemas.openxmlformats.org/drawingml/2006/main">
            <a:pPr algn="l">
              <a:spcAft>
                <a:spcPts val="10"/>
              </a:spcAft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強い事業化：</a:t>
            </a:r>
            <a:r>
              <a:t>産業・金融連携、資本M&amp;A、時価総額共有</a:t>
            </a:r>
          </a:p>
          <a:p xmlns:a="http://schemas.openxmlformats.org/drawingml/2006/main">
            <a:pPr algn="l">
              <a:buNone/>
              <a:defRPr sz="1238">
                <a:solidFill>
                  <a:srgbClr val="F5F7FF"/>
                </a:solidFill>
              </a:defRPr>
            </a:pPr>
            <a:r>
              <a:rPr b="1">
                <a:solidFill>
                  <a:srgbClr val="F8D17A"/>
                </a:solidFill>
              </a:rPr>
              <a:t>強い市場制御：</a:t>
            </a:r>
            <a:r>
              <a:t>独自ユニバーサル・バランス・プロトコルで多くの金融課題を解決し、業界の伝説を築く</a:t>
            </a:r>
          </a:p>
        </p:txBody>
      </p:sp>
      <p:pic>
        <p:nvPicPr>
          <p:cNvPr id="17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52681dd3947a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06559"/>
      </p:ext>
    </p:extLst>
  </p:cSld>
</p:sld>
</file>

<file path=ppt/slides/slide26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7f5abc1b732b48dc">
            <a:lum/>
          </a:blip>
          <a:srcRect l="0" t="0" r="0" b="0"/>
          <a:stretch>
            <a:fillRect l="-4000" t="0" r="-400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文本框 44">
            <a:extLst xmlns:a="http://schemas.openxmlformats.org/drawingml/2006/main">
              <a:ext uri="{FF2B5EF4-FFF2-40B4-BE49-F238E27FC236}">
                <a16:creationId xmlns:a16="http://schemas.microsoft.com/office/drawing/2014/main" id="{C688BEA1-D0A2-464E-A338-93ECA0BF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0025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200" b="1">
                <a:solidFill>
                  <a:srgbClr val="F8D17A"/>
                </a:solidFill>
              </a:defRPr>
            </a:pPr>
            <a:r>
              <a:rPr sz="4200" b="1" i="0" u="none" cap="none">
                <a:ln>
                  <a:noFill/>
                </a:ln>
                <a:solidFill>
                  <a:srgbClr val="F8D17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/>
                <a:ea typeface="微软雅黑"/>
                <a:cs typeface="微软雅黑"/>
              </a:rPr>
              <a:t>ありがとうございました</a:t>
            </a:r>
          </a:p>
        </p:txBody>
      </p:sp>
      <p:pic>
        <p:nvPicPr>
          <p:cNvPr id="49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3ca8e372da4f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5870" y="-420281"/>
            <a:ext cx="4814570" cy="4814570"/>
          </a:xfrm>
          <a:prstGeom xmlns:a="http://schemas.openxmlformats.org/drawingml/2006/main" prst="rect">
            <a:avLst/>
          </a:prstGeom>
        </p:spPr>
      </p:pic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ED843BEA-4C26-4611-928F-69F2F522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48125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 sz="1388">
                <a:solidFill>
                  <a:srgbClr val="F5F7FF"/>
                </a:solidFill>
              </a:defRPr>
            </a:pPr>
            <a:r>
              <a:rPr sz="1388" b="0" i="0" u="none" cap="none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ゴールドチェーン計画で業界秩序を再構築し、時代の課題を突破する。</a:t>
            </a:r>
          </a:p>
          <a:p xmlns:a="http://schemas.openxmlformats.org/drawingml/2006/main">
            <a:pPr marL="0" marR="0" lvl="0" indent="0" algn="l" defTabSz="91440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 sz="1388">
                <a:solidFill>
                  <a:srgbClr val="F5F7FF"/>
                </a:solidFill>
              </a:defRPr>
            </a:pPr>
            <a:r>
              <a:rPr sz="1388" b="0" i="0" u="none" cap="none">
                <a:ln>
                  <a:noFill/>
                </a:ln>
                <a:solidFill>
                  <a:srgbClr val="F5F7FF"/>
                </a:solidFill>
                <a:latin typeface="微软雅黑"/>
                <a:ea typeface="微软雅黑"/>
                <a:cs typeface="微软雅黑"/>
              </a:rPr>
              <a:t>本質に立ち返り、価値を原点へ。</a:t>
            </a:r>
          </a:p>
        </p:txBody>
      </p:sp>
      <p:pic>
        <p:nvPicPr>
          <p:cNvPr id="51" name="图片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bca5af0ae4e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8414" y="70758"/>
            <a:ext cx="2797629" cy="10879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57220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2026-09-02T13:20:47.7160000Z</dcterms:created>
  <dcterms:modified xsi:type="dcterms:W3CDTF">2026-09-02T13:20:47.7160000Z</dcterms:modified>
</coreProperties>
</file>