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30"/>
  </p:notesMasterIdLst>
  <p:handoutMasterIdLst>
    <p:handoutMasterId r:id="rId31"/>
  </p:handoutMasterIdLst>
  <p:sldIdLst>
    <p:sldId id="368" r:id="rId4"/>
    <p:sldId id="383" r:id="rId5"/>
    <p:sldId id="364" r:id="rId6"/>
    <p:sldId id="256" r:id="rId7"/>
    <p:sldId id="321" r:id="rId8"/>
    <p:sldId id="384" r:id="rId9"/>
    <p:sldId id="322" r:id="rId10"/>
    <p:sldId id="323" r:id="rId11"/>
    <p:sldId id="357" r:id="rId12"/>
    <p:sldId id="358" r:id="rId13"/>
    <p:sldId id="333" r:id="rId14"/>
    <p:sldId id="314" r:id="rId15"/>
    <p:sldId id="335" r:id="rId16"/>
    <p:sldId id="339" r:id="rId17"/>
    <p:sldId id="340" r:id="rId18"/>
    <p:sldId id="338" r:id="rId19"/>
    <p:sldId id="342" r:id="rId20"/>
    <p:sldId id="344" r:id="rId21"/>
    <p:sldId id="373" r:id="rId22"/>
    <p:sldId id="376" r:id="rId23"/>
    <p:sldId id="351" r:id="rId24"/>
    <p:sldId id="348" r:id="rId25"/>
    <p:sldId id="359" r:id="rId26"/>
    <p:sldId id="366" r:id="rId27"/>
    <p:sldId id="378" r:id="rId28"/>
    <p:sldId id="354" r:id="rId29"/>
  </p:sldIdLst>
  <p:sldSz cx="12192000" cy="6858000"/>
  <p:notesSz cx="6858000" cy="9144000"/>
  <p:embeddedFontLst>
    <p:embeddedFont>
      <p:font typeface="微软雅黑" pitchFamily="34" charset="-122"/>
      <p:regular r:id="rId35"/>
    </p:embeddedFont>
    <p:embeddedFont>
      <p:font typeface="Calibri" panose="020F0502020204030204" charset="0"/>
      <p:regular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3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DA94"/>
    <a:srgbClr val="FFC969"/>
    <a:srgbClr val="FFEFCD"/>
    <a:srgbClr val="903EEB"/>
    <a:srgbClr val="060F2A"/>
    <a:srgbClr val="000099"/>
    <a:srgbClr val="DCDCDC"/>
    <a:srgbClr val="7DFF00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41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582" y="39"/>
      </p:cViewPr>
      <p:guideLst>
        <p:guide orient="horz" pos="2283"/>
        <p:guide pos="380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7" Type="http://schemas.openxmlformats.org/officeDocument/2006/relationships/tags" Target="tags/tag237.xml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6.xml"/><Relationship Id="rId4" Type="http://schemas.openxmlformats.org/officeDocument/2006/relationships/image" Target="../media/image3.png"/><Relationship Id="rId3" Type="http://schemas.openxmlformats.org/officeDocument/2006/relationships/tags" Target="../tags/tag125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9.xml"/><Relationship Id="rId4" Type="http://schemas.openxmlformats.org/officeDocument/2006/relationships/image" Target="../media/image3.png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8" Type="http://schemas.openxmlformats.org/officeDocument/2006/relationships/slideLayout" Target="../slideLayouts/slideLayout13.xml"/><Relationship Id="rId17" Type="http://schemas.openxmlformats.org/officeDocument/2006/relationships/tags" Target="../tags/tag140.xml"/><Relationship Id="rId16" Type="http://schemas.openxmlformats.org/officeDocument/2006/relationships/image" Target="../media/image3.png"/><Relationship Id="rId15" Type="http://schemas.openxmlformats.org/officeDocument/2006/relationships/image" Target="../media/image9.svg"/><Relationship Id="rId14" Type="http://schemas.openxmlformats.org/officeDocument/2006/relationships/image" Target="../media/image8.png"/><Relationship Id="rId13" Type="http://schemas.openxmlformats.org/officeDocument/2006/relationships/tags" Target="../tags/tag139.xml"/><Relationship Id="rId12" Type="http://schemas.openxmlformats.org/officeDocument/2006/relationships/image" Target="../media/image7.svg"/><Relationship Id="rId11" Type="http://schemas.openxmlformats.org/officeDocument/2006/relationships/image" Target="../media/image6.png"/><Relationship Id="rId10" Type="http://schemas.openxmlformats.org/officeDocument/2006/relationships/tags" Target="../tags/tag138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14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47.xml"/><Relationship Id="rId4" Type="http://schemas.openxmlformats.org/officeDocument/2006/relationships/image" Target="../media/image3.png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0.xml"/><Relationship Id="rId3" Type="http://schemas.openxmlformats.org/officeDocument/2006/relationships/image" Target="../media/image12.png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svg"/><Relationship Id="rId8" Type="http://schemas.openxmlformats.org/officeDocument/2006/relationships/image" Target="../media/image16.png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3" Type="http://schemas.openxmlformats.org/officeDocument/2006/relationships/tags" Target="../tags/tag152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162.xml"/><Relationship Id="rId23" Type="http://schemas.openxmlformats.org/officeDocument/2006/relationships/image" Target="../media/image3.png"/><Relationship Id="rId22" Type="http://schemas.openxmlformats.org/officeDocument/2006/relationships/tags" Target="../tags/tag161.xml"/><Relationship Id="rId21" Type="http://schemas.openxmlformats.org/officeDocument/2006/relationships/tags" Target="../tags/tag160.xml"/><Relationship Id="rId20" Type="http://schemas.openxmlformats.org/officeDocument/2006/relationships/image" Target="../media/image23.svg"/><Relationship Id="rId2" Type="http://schemas.openxmlformats.org/officeDocument/2006/relationships/tags" Target="../tags/tag151.xml"/><Relationship Id="rId19" Type="http://schemas.openxmlformats.org/officeDocument/2006/relationships/image" Target="../media/image22.png"/><Relationship Id="rId18" Type="http://schemas.openxmlformats.org/officeDocument/2006/relationships/tags" Target="../tags/tag159.xml"/><Relationship Id="rId17" Type="http://schemas.openxmlformats.org/officeDocument/2006/relationships/image" Target="../media/image21.svg"/><Relationship Id="rId16" Type="http://schemas.openxmlformats.org/officeDocument/2006/relationships/image" Target="../media/image20.png"/><Relationship Id="rId15" Type="http://schemas.openxmlformats.org/officeDocument/2006/relationships/tags" Target="../tags/tag158.xml"/><Relationship Id="rId14" Type="http://schemas.openxmlformats.org/officeDocument/2006/relationships/tags" Target="../tags/tag157.xml"/><Relationship Id="rId13" Type="http://schemas.openxmlformats.org/officeDocument/2006/relationships/image" Target="../media/image19.svg"/><Relationship Id="rId12" Type="http://schemas.openxmlformats.org/officeDocument/2006/relationships/image" Target="../media/image18.png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5.xml"/><Relationship Id="rId4" Type="http://schemas.openxmlformats.org/officeDocument/2006/relationships/image" Target="../media/image3.png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9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1" Type="http://schemas.openxmlformats.org/officeDocument/2006/relationships/slideLayout" Target="../slideLayouts/slideLayout13.xml"/><Relationship Id="rId10" Type="http://schemas.openxmlformats.org/officeDocument/2006/relationships/tags" Target="../tags/tag168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image" Target="../media/image3.png"/><Relationship Id="rId7" Type="http://schemas.openxmlformats.org/officeDocument/2006/relationships/image" Target="../media/image33.jpeg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75.xml"/><Relationship Id="rId5" Type="http://schemas.openxmlformats.org/officeDocument/2006/relationships/image" Target="../media/image3.png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79.xml"/><Relationship Id="rId5" Type="http://schemas.openxmlformats.org/officeDocument/2006/relationships/image" Target="../media/image3.png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tags" Target="../tags/tag185.xml"/><Relationship Id="rId7" Type="http://schemas.openxmlformats.org/officeDocument/2006/relationships/tags" Target="../tags/tag184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image" Target="../media/image3.png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89.xml"/><Relationship Id="rId11" Type="http://schemas.openxmlformats.org/officeDocument/2006/relationships/tags" Target="../tags/tag188.xml"/><Relationship Id="rId10" Type="http://schemas.openxmlformats.org/officeDocument/2006/relationships/tags" Target="../tags/tag187.xml"/><Relationship Id="rId1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2.xml"/><Relationship Id="rId4" Type="http://schemas.openxmlformats.org/officeDocument/2006/relationships/image" Target="../media/image3.png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5.xml"/><Relationship Id="rId4" Type="http://schemas.openxmlformats.org/officeDocument/2006/relationships/image" Target="../media/image3.png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image" Target="../media/image3.png"/><Relationship Id="rId7" Type="http://schemas.openxmlformats.org/officeDocument/2006/relationships/image" Target="../media/image40.svg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44.svg"/><Relationship Id="rId7" Type="http://schemas.openxmlformats.org/officeDocument/2006/relationships/image" Target="../media/image43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3.png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01.xml"/><Relationship Id="rId10" Type="http://schemas.openxmlformats.org/officeDocument/2006/relationships/image" Target="../media/image46.svg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07.xml"/><Relationship Id="rId7" Type="http://schemas.openxmlformats.org/officeDocument/2006/relationships/image" Target="../media/image3.png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image" Target="../media/image3.png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image" Target="../media/image3.png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23.xml"/><Relationship Id="rId8" Type="http://schemas.openxmlformats.org/officeDocument/2006/relationships/tags" Target="../tags/tag222.xml"/><Relationship Id="rId7" Type="http://schemas.openxmlformats.org/officeDocument/2006/relationships/image" Target="../media/image3.png"/><Relationship Id="rId6" Type="http://schemas.openxmlformats.org/officeDocument/2006/relationships/tags" Target="../tags/tag221.xml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6.xml"/><Relationship Id="rId4" Type="http://schemas.openxmlformats.org/officeDocument/2006/relationships/image" Target="../media/image3.png"/><Relationship Id="rId3" Type="http://schemas.openxmlformats.org/officeDocument/2006/relationships/tags" Target="../tags/tag225.xml"/><Relationship Id="rId2" Type="http://schemas.openxmlformats.org/officeDocument/2006/relationships/tags" Target="../tags/tag224.xml"/><Relationship Id="rId1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9.xml"/><Relationship Id="rId4" Type="http://schemas.openxmlformats.org/officeDocument/2006/relationships/image" Target="../media/image3.png"/><Relationship Id="rId3" Type="http://schemas.openxmlformats.org/officeDocument/2006/relationships/tags" Target="../tags/tag228.xml"/><Relationship Id="rId2" Type="http://schemas.openxmlformats.org/officeDocument/2006/relationships/tags" Target="../tags/tag227.xml"/><Relationship Id="rId1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32.xml"/><Relationship Id="rId5" Type="http://schemas.openxmlformats.org/officeDocument/2006/relationships/image" Target="../media/image3.png"/><Relationship Id="rId4" Type="http://schemas.openxmlformats.org/officeDocument/2006/relationships/image" Target="../media/image49.png"/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5.xml"/><Relationship Id="rId4" Type="http://schemas.openxmlformats.org/officeDocument/2006/relationships/image" Target="../media/image3.png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36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-300809" y="1665289"/>
            <a:ext cx="7309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Anchor</a:t>
            </a:r>
            <a:r>
              <a:rPr kumimoji="0" lang="zh-CN" altLang="en-US" sz="60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金链计划</a:t>
            </a:r>
            <a:endParaRPr kumimoji="0" lang="zh-CN" altLang="en-US" sz="6000" b="1" i="0" u="none" strike="noStrike" kern="1200" cap="none" spc="-150" normalizeH="0" baseline="0" noProof="0">
              <a:ln>
                <a:noFill/>
              </a:ln>
              <a:gradFill>
                <a:gsLst>
                  <a:gs pos="0">
                    <a:srgbClr val="FFEFCD"/>
                  </a:gs>
                  <a:gs pos="100000">
                    <a:srgbClr val="FFC969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22000" endPos="45500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708" y="1421422"/>
            <a:ext cx="6405880" cy="48145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15257" y="4177049"/>
            <a:ext cx="5920015" cy="9650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/>
            </a:pPr>
            <a:r>
              <a:rPr kumimoji="0" lang="en-US" altLang="zh-CN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2026</a:t>
            </a: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如何思定方向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开局定势，破局攻坚，纵览全局，决胜终局！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终极之战，尽在金链计划。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价值之本，源于价值来源；商业之道，始于痛点解决。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15258" y="2793164"/>
            <a:ext cx="5633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/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重塑信任基石，开启商业文明</a:t>
            </a:r>
            <a:endParaRPr lang="en-US" altLang="zh-CN" sz="2400" noProof="1">
              <a:solidFill>
                <a:schemeClr val="bg1"/>
              </a:solidFill>
              <a:effectLst>
                <a:reflection stA="45000" endPos="24000" dist="635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576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2901" y="335551"/>
            <a:ext cx="5644242" cy="885190"/>
            <a:chOff x="540" y="793"/>
            <a:chExt cx="15883" cy="1394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540" y="793"/>
              <a:ext cx="15883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八大核心优势，直击行业痛点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4234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Eight core advantages</a:t>
              </a:r>
              <a:endParaRPr kumimoji="0" lang="en-US" altLang="zh-CN" sz="1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10" name="AutoShape 5"/>
          <p:cNvSpPr/>
          <p:nvPr/>
        </p:nvSpPr>
        <p:spPr>
          <a:xfrm>
            <a:off x="4724400" y="951116"/>
            <a:ext cx="2639786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文本框 12"/>
          <p:cNvSpPr txBox="1"/>
          <p:nvPr/>
        </p:nvSpPr>
        <p:spPr>
          <a:xfrm>
            <a:off x="4461510" y="932815"/>
            <a:ext cx="3283585" cy="43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如何解决安全（公开透明，权限丢弃）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14" name="AutoShape 5"/>
          <p:cNvSpPr/>
          <p:nvPr/>
        </p:nvSpPr>
        <p:spPr>
          <a:xfrm>
            <a:off x="7821386" y="1504130"/>
            <a:ext cx="2639786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5"/>
          <p:cNvSpPr/>
          <p:nvPr/>
        </p:nvSpPr>
        <p:spPr>
          <a:xfrm>
            <a:off x="8265977" y="2902945"/>
            <a:ext cx="2639786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文本框 28"/>
          <p:cNvSpPr txBox="1"/>
          <p:nvPr/>
        </p:nvSpPr>
        <p:spPr>
          <a:xfrm>
            <a:off x="7995780" y="2892422"/>
            <a:ext cx="3283594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如何解决卖盘（宇宙平衡，配额调和）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30" name="AutoShape 5"/>
          <p:cNvSpPr/>
          <p:nvPr/>
        </p:nvSpPr>
        <p:spPr>
          <a:xfrm>
            <a:off x="8080466" y="4301760"/>
            <a:ext cx="2929808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文本框 30"/>
          <p:cNvSpPr txBox="1"/>
          <p:nvPr/>
        </p:nvSpPr>
        <p:spPr>
          <a:xfrm>
            <a:off x="7967835" y="4291237"/>
            <a:ext cx="3216728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如何解决有序出场（宇宙平衡，时间调和）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32" name="AutoShape 5"/>
          <p:cNvSpPr/>
          <p:nvPr/>
        </p:nvSpPr>
        <p:spPr>
          <a:xfrm>
            <a:off x="4451432" y="6065244"/>
            <a:ext cx="3283594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文本框 32"/>
          <p:cNvSpPr txBox="1"/>
          <p:nvPr/>
        </p:nvSpPr>
        <p:spPr>
          <a:xfrm>
            <a:off x="4472940" y="6027420"/>
            <a:ext cx="3283585" cy="443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如何解决持续发展（顺势而为，遵循市场规律）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55221" y="1465215"/>
            <a:ext cx="3283594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如何解决挤兑（宇宙平衡，燃料调和）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36" name="AutoShape 5"/>
          <p:cNvSpPr/>
          <p:nvPr/>
        </p:nvSpPr>
        <p:spPr>
          <a:xfrm>
            <a:off x="740228" y="2918869"/>
            <a:ext cx="2639786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文本框 36"/>
          <p:cNvSpPr txBox="1"/>
          <p:nvPr/>
        </p:nvSpPr>
        <p:spPr>
          <a:xfrm>
            <a:off x="470031" y="2885486"/>
            <a:ext cx="3283594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如何专业运营（标准流程，正规作战）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38" name="AutoShape 5"/>
          <p:cNvSpPr/>
          <p:nvPr/>
        </p:nvSpPr>
        <p:spPr>
          <a:xfrm>
            <a:off x="1339038" y="1560063"/>
            <a:ext cx="2639786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文本框 38"/>
          <p:cNvSpPr txBox="1"/>
          <p:nvPr/>
        </p:nvSpPr>
        <p:spPr>
          <a:xfrm>
            <a:off x="1068841" y="1549540"/>
            <a:ext cx="3283594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如何解决流量（天地人网，全域引流）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689066" y="4585785"/>
            <a:ext cx="2639786" cy="384541"/>
          </a:xfrm>
          <a:prstGeom prst="roundRect">
            <a:avLst>
              <a:gd name="adj" fmla="val 6160"/>
            </a:avLst>
          </a:prstGeom>
          <a:solidFill>
            <a:srgbClr val="060F2A">
              <a:alpha val="92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文本框 5"/>
          <p:cNvSpPr txBox="1"/>
          <p:nvPr/>
        </p:nvSpPr>
        <p:spPr>
          <a:xfrm>
            <a:off x="412106" y="4557665"/>
            <a:ext cx="3283594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如何落地规划（产融结合，资本并购）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市场分析</a:t>
              </a: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——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稳定币进入合规时代</a:t>
              </a:r>
              <a:endParaRPr kumimoji="0" lang="zh-CN" altLang="en-US" sz="3200" b="1" i="0" u="none" strike="noStrike" kern="1200" cap="none" spc="-150" normalizeH="0" baseline="0" noProof="0" dirty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Market analysis - stablecoin enters the era of compliance</a:t>
              </a:r>
              <a:endParaRPr kumimoji="0" lang="en-US" altLang="zh-CN" sz="1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11" name="AutoShape 5"/>
          <p:cNvSpPr/>
          <p:nvPr>
            <p:custDataLst>
              <p:tags r:id="rId4"/>
            </p:custDataLst>
          </p:nvPr>
        </p:nvSpPr>
        <p:spPr>
          <a:xfrm>
            <a:off x="740228" y="1786890"/>
            <a:ext cx="3673929" cy="3726724"/>
          </a:xfrm>
          <a:prstGeom prst="roundRect">
            <a:avLst>
              <a:gd name="adj" fmla="val 11111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2019754" y="1956208"/>
            <a:ext cx="1738629" cy="526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行业规模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933813" y="2663190"/>
            <a:ext cx="3126558" cy="765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2026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年全球稳定币市场总市值突破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3100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亿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$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，年度交易规模达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33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万亿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$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稳定币正从加密货币交易所内部周转工具，向全球资金清算网络延伸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G7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十大银行联盟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（美银、高盛、花旗等）已着手探索机构背书的稳定币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花旗集团预测：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2030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年稳定币市场规模可能达到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1.9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万亿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$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，乐观情况下最高达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4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万亿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$</a:t>
            </a: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AutoShape 5"/>
          <p:cNvSpPr/>
          <p:nvPr>
            <p:custDataLst>
              <p:tags r:id="rId7"/>
            </p:custDataLst>
          </p:nvPr>
        </p:nvSpPr>
        <p:spPr>
          <a:xfrm>
            <a:off x="7679872" y="1786890"/>
            <a:ext cx="3673929" cy="3726724"/>
          </a:xfrm>
          <a:prstGeom prst="roundRect">
            <a:avLst>
              <a:gd name="adj" fmla="val 11111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8957766" y="1899375"/>
            <a:ext cx="1738629" cy="526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监管趋势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7873457" y="2663190"/>
            <a:ext cx="3126558" cy="765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美国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《GENIUS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法案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》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通过，要求稳定币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1:1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储备背书与月度披露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香港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2026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年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3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月正式核发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首批法币稳定币发行人牌照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合规成为稳定币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核心赛道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3" name="图片 25" descr="1074105749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1715" y="2060030"/>
            <a:ext cx="505460" cy="505460"/>
          </a:xfrm>
          <a:prstGeom prst="rect">
            <a:avLst/>
          </a:prstGeom>
        </p:spPr>
      </p:pic>
      <p:pic>
        <p:nvPicPr>
          <p:cNvPr id="5" name="图片 43" descr="107410575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38482" y="2060030"/>
            <a:ext cx="478245" cy="4782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1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6"/>
          <p:cNvSpPr txBox="1"/>
          <p:nvPr>
            <p:custDataLst>
              <p:tags r:id="rId2"/>
            </p:custDataLst>
          </p:nvPr>
        </p:nvSpPr>
        <p:spPr>
          <a:xfrm>
            <a:off x="2357121" y="3818889"/>
            <a:ext cx="7347494" cy="116132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strike="noStrike" spc="-300" baseline="0" noProof="0"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Bahnschrift SemiBold SemiCondensed" panose="020B0502040204020203" charset="0"/>
              </a:rPr>
              <a:t>USDA</a:t>
            </a:r>
            <a:r>
              <a:rPr kumimoji="0" lang="zh-CN" altLang="en-US" sz="7200" b="1" i="0" strike="noStrike" spc="-300" baseline="0" noProof="0"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Bahnschrift SemiBold SemiCondensed" panose="020B0502040204020203" charset="0"/>
              </a:rPr>
              <a:t>经济模型</a:t>
            </a:r>
            <a:endParaRPr kumimoji="0" lang="en-US" altLang="zh-CN" sz="7200" b="1" i="0" strike="noStrike" spc="-300" baseline="0" noProof="0" dirty="0">
              <a:gradFill>
                <a:gsLst>
                  <a:gs pos="0">
                    <a:srgbClr val="FFEFCD"/>
                  </a:gs>
                  <a:gs pos="100000">
                    <a:srgbClr val="FFC969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22000" endPos="45500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Bahnschrift SemiBold SemiCondensed" panose="020B0502040204020203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848482" y="5322388"/>
            <a:ext cx="10386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/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稳定币 </a:t>
            </a:r>
            <a:r>
              <a:rPr lang="en-US" altLang="zh-CN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节点机制 </a:t>
            </a:r>
            <a:r>
              <a:rPr lang="en-US" altLang="zh-CN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质押生息 </a:t>
            </a:r>
            <a:r>
              <a:rPr lang="en-US" altLang="zh-CN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生态反哺 </a:t>
            </a:r>
            <a:r>
              <a:rPr lang="en-US" altLang="zh-CN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持续收益 </a:t>
            </a:r>
            <a:r>
              <a:rPr lang="en-US" altLang="zh-CN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·</a:t>
            </a:r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独创</a:t>
            </a:r>
            <a:r>
              <a:rPr lang="en-US" altLang="zh-CN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BUP</a:t>
            </a:r>
            <a:r>
              <a:rPr lang="zh-CN" altLang="en-US" sz="2400" noProof="1">
                <a:solidFill>
                  <a:schemeClr val="bg1"/>
                </a:solidFill>
                <a:effectLst>
                  <a:reflection stA="45000" endPos="24000" dist="635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宇宙平衡协议</a:t>
            </a:r>
            <a:endParaRPr lang="en-US" altLang="zh-CN" sz="2400" noProof="1">
              <a:solidFill>
                <a:schemeClr val="bg1"/>
              </a:solidFill>
              <a:effectLst>
                <a:reflection stA="45000" endPos="24000" dist="63500" dir="5400000" sy="-100000" algn="bl" rotWithShape="0"/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文本框 30"/>
          <p:cNvSpPr txBox="1"/>
          <p:nvPr>
            <p:custDataLst>
              <p:tags r:id="rId4"/>
            </p:custDataLst>
          </p:nvPr>
        </p:nvSpPr>
        <p:spPr>
          <a:xfrm>
            <a:off x="2812514" y="6046923"/>
            <a:ext cx="6458115" cy="276999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dist"/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Rowe Price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普信集团｜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MCN Global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｜老挝国家发展基金｜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MCNEX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交易所｜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McnX AI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智能体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441" y="2915103"/>
            <a:ext cx="9287058" cy="48145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2900" y="421911"/>
            <a:ext cx="10085705" cy="797560"/>
            <a:chOff x="540" y="929"/>
            <a:chExt cx="15883" cy="1256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5883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联合背书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T. Rowe Price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普信集团｜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 Global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｜老挝国家发展基金｜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交易所｜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VEXAI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智能体</a:t>
              </a:r>
              <a:endParaRPr kumimoji="0" lang="en-US" altLang="zh-CN" sz="1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10" name="AutoShape 5"/>
          <p:cNvSpPr/>
          <p:nvPr/>
        </p:nvSpPr>
        <p:spPr>
          <a:xfrm>
            <a:off x="1322614" y="2299470"/>
            <a:ext cx="3586841" cy="2259059"/>
          </a:xfrm>
          <a:prstGeom prst="roundRect">
            <a:avLst>
              <a:gd name="adj" fmla="val 11111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24330" y="2538730"/>
            <a:ext cx="2983230" cy="1858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T. Rowe Price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（纳斯达克股票代码：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TROW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）成立于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1937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年，全球头部资产管理公司，以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85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年以上的投资卓越经验，主营养老金</a:t>
            </a:r>
            <a:r>
              <a:rPr lang="zh-CN" altLang="en-US" sz="14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+mn-ea"/>
              </a:rPr>
              <a:t>、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保险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</a:t>
            </a:r>
            <a:r>
              <a:rPr lang="zh-CN" altLang="en-US" sz="14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+mn-ea"/>
              </a:rPr>
              <a:t>、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公募基金等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资管业务。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AutoShape 5"/>
          <p:cNvSpPr/>
          <p:nvPr/>
        </p:nvSpPr>
        <p:spPr>
          <a:xfrm>
            <a:off x="1322614" y="5227227"/>
            <a:ext cx="9421586" cy="1208862"/>
          </a:xfrm>
          <a:prstGeom prst="roundRect">
            <a:avLst>
              <a:gd name="adj" fmla="val 11111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88441" y="5357854"/>
            <a:ext cx="8796530" cy="1622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战略合作意义：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T. Rowe Price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的行业声誉与全球影响力为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USDA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生态提供顶级机构信用背书，验证了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USDA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生态体系在传统金融领域的认可度与合规价值。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6" r="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"/>
          <p:cNvSpPr/>
          <p:nvPr/>
        </p:nvSpPr>
        <p:spPr>
          <a:xfrm>
            <a:off x="1104902" y="2116998"/>
            <a:ext cx="3875312" cy="2727145"/>
          </a:xfrm>
          <a:prstGeom prst="roundRect">
            <a:avLst>
              <a:gd name="adj" fmla="val 11111"/>
            </a:avLst>
          </a:prstGeom>
          <a:solidFill>
            <a:srgbClr val="060F2A">
              <a:alpha val="64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73102" y="2389140"/>
            <a:ext cx="3240857" cy="1622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AVEX Global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是融合区块链、人工智能与金融科技的全球化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web3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金融科技集团，旗下有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AVEX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交易所、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AVEX AI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交易生态、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Avex Labs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投资孵化等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核心业务，业务遍布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北美、亚洲、欧洲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等主要市场。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AutoShape 5"/>
          <p:cNvSpPr/>
          <p:nvPr/>
        </p:nvSpPr>
        <p:spPr>
          <a:xfrm>
            <a:off x="5248414" y="2116998"/>
            <a:ext cx="5981699" cy="2727145"/>
          </a:xfrm>
          <a:prstGeom prst="roundRect">
            <a:avLst>
              <a:gd name="adj" fmla="val 11111"/>
            </a:avLst>
          </a:prstGeom>
          <a:solidFill>
            <a:srgbClr val="060F2A">
              <a:alpha val="64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73811" y="2449013"/>
            <a:ext cx="1250355" cy="9310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成立时间</a:t>
            </a:r>
            <a:endParaRPr kumimoji="0" lang="en-US" altLang="zh-CN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2024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年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8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月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任意多边形: 形状 39"/>
          <p:cNvSpPr/>
          <p:nvPr>
            <p:custDataLst>
              <p:tags r:id="rId2"/>
            </p:custDataLst>
          </p:nvPr>
        </p:nvSpPr>
        <p:spPr>
          <a:xfrm>
            <a:off x="5489085" y="2673664"/>
            <a:ext cx="384222" cy="432183"/>
          </a:xfrm>
          <a:custGeom>
            <a:avLst/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>
            <a:srgbClr val="FFDA9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pic>
        <p:nvPicPr>
          <p:cNvPr id="15" name="图片 19" descr="343435383038363b343532323339393bd6b4d0d0d5aad2aa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85006" y="2793295"/>
            <a:ext cx="192470" cy="192470"/>
          </a:xfrm>
          <a:prstGeom prst="rect">
            <a:avLst/>
          </a:prstGeom>
        </p:spPr>
      </p:pic>
      <p:cxnSp>
        <p:nvCxnSpPr>
          <p:cNvPr id="17" name="直接连接符 16"/>
          <p:cNvCxnSpPr/>
          <p:nvPr/>
        </p:nvCxnSpPr>
        <p:spPr>
          <a:xfrm>
            <a:off x="7224166" y="2449013"/>
            <a:ext cx="0" cy="2095774"/>
          </a:xfrm>
          <a:prstGeom prst="line">
            <a:avLst/>
          </a:prstGeom>
          <a:ln>
            <a:solidFill>
              <a:srgbClr val="FFD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9134608" y="2449013"/>
            <a:ext cx="0" cy="1056185"/>
          </a:xfrm>
          <a:prstGeom prst="line">
            <a:avLst/>
          </a:prstGeom>
          <a:ln>
            <a:solidFill>
              <a:srgbClr val="FFD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585006" y="3505198"/>
            <a:ext cx="5160693" cy="0"/>
          </a:xfrm>
          <a:prstGeom prst="line">
            <a:avLst/>
          </a:prstGeom>
          <a:ln>
            <a:solidFill>
              <a:srgbClr val="FFDA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849343" y="2449012"/>
            <a:ext cx="1250355" cy="9310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总部地点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美国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724874" y="2449012"/>
            <a:ext cx="1250355" cy="1622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全球覆盖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13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个国家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73811" y="3608613"/>
            <a:ext cx="1250355" cy="9310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用户规模</a:t>
            </a:r>
            <a:endParaRPr kumimoji="0" lang="en-US" altLang="zh-CN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20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万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+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用户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849342" y="3608612"/>
            <a:ext cx="2803825" cy="9310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生态基金</a:t>
            </a:r>
            <a:endParaRPr kumimoji="0" lang="en-US" altLang="zh-CN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Avex Labs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设立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亿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$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生态基金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7" name="任意多边形: 形状 39"/>
          <p:cNvSpPr/>
          <p:nvPr>
            <p:custDataLst>
              <p:tags r:id="rId6"/>
            </p:custDataLst>
          </p:nvPr>
        </p:nvSpPr>
        <p:spPr>
          <a:xfrm>
            <a:off x="5494847" y="3838408"/>
            <a:ext cx="384222" cy="432183"/>
          </a:xfrm>
          <a:custGeom>
            <a:avLst/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>
            <a:srgbClr val="DCDCDC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pic>
        <p:nvPicPr>
          <p:cNvPr id="28" name="图片 12" descr="343439383331313b343532303032383bbfcdbba7b9dcc0ed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91307" y="3958579"/>
            <a:ext cx="191546" cy="191546"/>
          </a:xfrm>
          <a:prstGeom prst="rect">
            <a:avLst/>
          </a:prstGeom>
        </p:spPr>
      </p:pic>
      <p:sp>
        <p:nvSpPr>
          <p:cNvPr id="29" name="任意多边形: 形状 39"/>
          <p:cNvSpPr/>
          <p:nvPr>
            <p:custDataLst>
              <p:tags r:id="rId10"/>
            </p:custDataLst>
          </p:nvPr>
        </p:nvSpPr>
        <p:spPr>
          <a:xfrm>
            <a:off x="9252521" y="2678063"/>
            <a:ext cx="384222" cy="432183"/>
          </a:xfrm>
          <a:custGeom>
            <a:avLst/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>
            <a:srgbClr val="FFDA9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pic>
        <p:nvPicPr>
          <p:cNvPr id="30" name="图片 14" descr="343439383331313b343532303033303bd2d1b9bad3a6d3c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52753" y="2802545"/>
            <a:ext cx="183220" cy="183220"/>
          </a:xfrm>
          <a:prstGeom prst="rect">
            <a:avLst/>
          </a:prstGeom>
        </p:spPr>
      </p:pic>
      <p:sp>
        <p:nvSpPr>
          <p:cNvPr id="31" name="任意多边形: 形状 39"/>
          <p:cNvSpPr/>
          <p:nvPr>
            <p:custDataLst>
              <p:tags r:id="rId14"/>
            </p:custDataLst>
          </p:nvPr>
        </p:nvSpPr>
        <p:spPr>
          <a:xfrm>
            <a:off x="7370379" y="3834090"/>
            <a:ext cx="384222" cy="432183"/>
          </a:xfrm>
          <a:custGeom>
            <a:avLst/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>
            <a:srgbClr val="FFDA9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pic>
        <p:nvPicPr>
          <p:cNvPr id="32" name="图片 5" descr="343435383036303b343532343134393bcdb7c4d4b7e7b1a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58756" y="3946177"/>
            <a:ext cx="207744" cy="207744"/>
          </a:xfrm>
          <a:prstGeom prst="rect">
            <a:avLst/>
          </a:prstGeom>
        </p:spPr>
      </p:pic>
      <p:sp>
        <p:nvSpPr>
          <p:cNvPr id="33" name="任意多边形: 形状 39"/>
          <p:cNvSpPr/>
          <p:nvPr>
            <p:custDataLst>
              <p:tags r:id="rId18"/>
            </p:custDataLst>
          </p:nvPr>
        </p:nvSpPr>
        <p:spPr>
          <a:xfrm>
            <a:off x="7362100" y="2673664"/>
            <a:ext cx="384222" cy="432183"/>
          </a:xfrm>
          <a:custGeom>
            <a:avLst/>
            <a:gdLst>
              <a:gd name="connsiteX0" fmla="*/ 354445 w 354711"/>
              <a:gd name="connsiteY0" fmla="*/ 279630 h 398159"/>
              <a:gd name="connsiteX1" fmla="*/ 354445 w 354711"/>
              <a:gd name="connsiteY1" fmla="*/ 117705 h 398159"/>
              <a:gd name="connsiteX2" fmla="*/ 335395 w 354711"/>
              <a:gd name="connsiteY2" fmla="*/ 85511 h 398159"/>
              <a:gd name="connsiteX3" fmla="*/ 195664 w 354711"/>
              <a:gd name="connsiteY3" fmla="*/ 4834 h 398159"/>
              <a:gd name="connsiteX4" fmla="*/ 158421 w 354711"/>
              <a:gd name="connsiteY4" fmla="*/ 4834 h 398159"/>
              <a:gd name="connsiteX5" fmla="*/ 18308 w 354711"/>
              <a:gd name="connsiteY5" fmla="*/ 85701 h 398159"/>
              <a:gd name="connsiteX6" fmla="*/ -266 w 354711"/>
              <a:gd name="connsiteY6" fmla="*/ 117896 h 398159"/>
              <a:gd name="connsiteX7" fmla="*/ -266 w 354711"/>
              <a:gd name="connsiteY7" fmla="*/ 279821 h 398159"/>
              <a:gd name="connsiteX8" fmla="*/ 18308 w 354711"/>
              <a:gd name="connsiteY8" fmla="*/ 312110 h 398159"/>
              <a:gd name="connsiteX9" fmla="*/ 158421 w 354711"/>
              <a:gd name="connsiteY9" fmla="*/ 392978 h 398159"/>
              <a:gd name="connsiteX10" fmla="*/ 195664 w 354711"/>
              <a:gd name="connsiteY10" fmla="*/ 392978 h 398159"/>
              <a:gd name="connsiteX11" fmla="*/ 335681 w 354711"/>
              <a:gd name="connsiteY11" fmla="*/ 312110 h 398159"/>
              <a:gd name="connsiteX12" fmla="*/ 354445 w 354711"/>
              <a:gd name="connsiteY12" fmla="*/ 279630 h 39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4711" h="398159">
                <a:moveTo>
                  <a:pt x="354445" y="279630"/>
                </a:moveTo>
                <a:lnTo>
                  <a:pt x="354445" y="117705"/>
                </a:lnTo>
                <a:cubicBezTo>
                  <a:pt x="354341" y="104332"/>
                  <a:pt x="347064" y="92045"/>
                  <a:pt x="335395" y="85511"/>
                </a:cubicBezTo>
                <a:lnTo>
                  <a:pt x="195664" y="4834"/>
                </a:lnTo>
                <a:cubicBezTo>
                  <a:pt x="184148" y="-1843"/>
                  <a:pt x="169937" y="-1843"/>
                  <a:pt x="158421" y="4834"/>
                </a:cubicBezTo>
                <a:lnTo>
                  <a:pt x="18308" y="85701"/>
                </a:lnTo>
                <a:cubicBezTo>
                  <a:pt x="6821" y="92359"/>
                  <a:pt x="-256" y="104618"/>
                  <a:pt x="-266" y="117896"/>
                </a:cubicBezTo>
                <a:lnTo>
                  <a:pt x="-266" y="279821"/>
                </a:lnTo>
                <a:cubicBezTo>
                  <a:pt x="-284" y="293127"/>
                  <a:pt x="6792" y="305443"/>
                  <a:pt x="18308" y="312110"/>
                </a:cubicBezTo>
                <a:lnTo>
                  <a:pt x="158421" y="392978"/>
                </a:lnTo>
                <a:cubicBezTo>
                  <a:pt x="169937" y="399655"/>
                  <a:pt x="184148" y="399655"/>
                  <a:pt x="195664" y="392978"/>
                </a:cubicBezTo>
                <a:lnTo>
                  <a:pt x="335681" y="312110"/>
                </a:lnTo>
                <a:cubicBezTo>
                  <a:pt x="347311" y="305443"/>
                  <a:pt x="354474" y="293041"/>
                  <a:pt x="354445" y="279630"/>
                </a:cubicBezTo>
                <a:close/>
              </a:path>
            </a:pathLst>
          </a:custGeom>
          <a:solidFill>
            <a:srgbClr val="DCDCDC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pic>
        <p:nvPicPr>
          <p:cNvPr id="34" name="Picture 2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432721" y="2768040"/>
            <a:ext cx="242980" cy="2429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2900" y="421911"/>
            <a:ext cx="10085705" cy="797560"/>
            <a:chOff x="540" y="929"/>
            <a:chExt cx="15883" cy="1256"/>
          </a:xfrm>
        </p:grpSpPr>
        <p:sp>
          <p:nvSpPr>
            <p:cNvPr id="6" name="文本框 5"/>
            <p:cNvSpPr txBox="1"/>
            <p:nvPr>
              <p:custDataLst>
                <p:tags r:id="rId21"/>
              </p:custDataLst>
            </p:nvPr>
          </p:nvSpPr>
          <p:spPr>
            <a:xfrm>
              <a:off x="540" y="929"/>
              <a:ext cx="15883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联合背书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22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T. Rowe Price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普信集团｜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 Global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｜老挝国家发展基金｜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交易所｜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AVEXAI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智能体</a:t>
              </a:r>
              <a:endParaRPr kumimoji="0" lang="en-US" altLang="zh-CN" sz="1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2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5"/>
          <p:cNvSpPr/>
          <p:nvPr/>
        </p:nvSpPr>
        <p:spPr>
          <a:xfrm>
            <a:off x="793752" y="2065427"/>
            <a:ext cx="5356677" cy="3848692"/>
          </a:xfrm>
          <a:prstGeom prst="roundRect">
            <a:avLst>
              <a:gd name="adj" fmla="val 11111"/>
            </a:avLst>
          </a:prstGeom>
          <a:solidFill>
            <a:srgbClr val="060F2A">
              <a:alpha val="64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2041" y="2209526"/>
            <a:ext cx="5543188" cy="40007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60000"/>
              </a:lnSpc>
              <a:buClr>
                <a:srgbClr val="FFC969"/>
              </a:buClr>
            </a:pPr>
            <a:r>
              <a:rPr lang="zh-CN" altLang="en-US" sz="1600" b="1">
                <a:solidFill>
                  <a:srgbClr val="FFC969"/>
                </a:solidFill>
                <a:latin typeface="微软雅黑" pitchFamily="34" charset="-122"/>
                <a:ea typeface="微软雅黑" pitchFamily="34" charset="-122"/>
              </a:rPr>
              <a:t>主权背书机制</a:t>
            </a:r>
            <a:endParaRPr lang="zh-CN" altLang="en-US" sz="1600" b="1">
              <a:solidFill>
                <a:srgbClr val="FFC969"/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en-US" altLang="zh-CN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USDA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由</a:t>
            </a:r>
            <a:r>
              <a:rPr kumimoji="0" lang="en-US" altLang="zh-CN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Av</a:t>
            </a:r>
            <a:r>
              <a:rPr kumimoji="0" lang="en-US" altLang="zh-CN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ex Global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集团与老挝国家发展基金会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共同推动发行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基金由老挝国防部授权管理，具备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完全自主权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可邀请老挝财政部及国防部为代币化发布会站台，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提供国家级背书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基金旨在协助老挝稳定本国货币汇率，具备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外汇储备引流功能定位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底层资产合规</a:t>
            </a: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基金持有老挝国防部与财政部授权的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17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个矿权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，包含金矿资源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具备完整的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储量储备报告、国防部认证及国际认证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万象矿业塞班金铜矿保有金资源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量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1166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万吨矿石量，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48.49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吨金属量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境外矿山年贡献黄金产量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11.25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吨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rgbClr val="FFC96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2900" y="421911"/>
            <a:ext cx="10085705" cy="797560"/>
            <a:chOff x="540" y="929"/>
            <a:chExt cx="15883" cy="1256"/>
          </a:xfrm>
        </p:grpSpPr>
        <p:sp>
          <p:nvSpPr>
            <p:cNvPr id="6" name="文本框 5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5883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联合背书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T. Rowe Price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普信集团｜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 Global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｜老挝国家发展基金｜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交易所｜</a:t>
              </a: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AVEXAI</a:t>
              </a:r>
              <a:r>
                <a:rPr kumimoji="0" lang="zh-CN" altLang="en-US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智能体</a:t>
              </a:r>
              <a:endParaRPr kumimoji="0" lang="en-US" altLang="zh-CN" sz="1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AutoShape 5"/>
          <p:cNvSpPr/>
          <p:nvPr/>
        </p:nvSpPr>
        <p:spPr>
          <a:xfrm>
            <a:off x="990962" y="5152931"/>
            <a:ext cx="10320019" cy="948511"/>
          </a:xfrm>
          <a:prstGeom prst="roundRect">
            <a:avLst>
              <a:gd name="adj" fmla="val 11111"/>
            </a:avLst>
          </a:prstGeom>
          <a:solidFill>
            <a:srgbClr val="060F2A">
              <a:alpha val="51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2901" y="421911"/>
            <a:ext cx="5312228" cy="797560"/>
            <a:chOff x="540" y="929"/>
            <a:chExt cx="15883" cy="1256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5883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资质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Qualifications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4" name="AutoShape 5"/>
          <p:cNvSpPr/>
          <p:nvPr/>
        </p:nvSpPr>
        <p:spPr>
          <a:xfrm>
            <a:off x="990963" y="1477099"/>
            <a:ext cx="10320020" cy="3418205"/>
          </a:xfrm>
          <a:prstGeom prst="roundRect">
            <a:avLst>
              <a:gd name="adj" fmla="val 616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88448" y="1816824"/>
            <a:ext cx="9925050" cy="2738755"/>
            <a:chOff x="864" y="2069"/>
            <a:chExt cx="17895" cy="4938"/>
          </a:xfrm>
        </p:grpSpPr>
        <p:pic>
          <p:nvPicPr>
            <p:cNvPr id="6" name="图片 5" descr="老挝基金发展有限公司 （营业执照）_0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" y="2069"/>
              <a:ext cx="3468" cy="4936"/>
            </a:xfrm>
            <a:prstGeom prst="rect">
              <a:avLst/>
            </a:prstGeom>
          </p:spPr>
        </p:pic>
        <p:pic>
          <p:nvPicPr>
            <p:cNvPr id="16" name="图片 15" descr="老挝基金发展有限公司 （营业执照）_03"/>
            <p:cNvPicPr>
              <a:picLocks noChangeAspect="1"/>
            </p:cNvPicPr>
            <p:nvPr/>
          </p:nvPicPr>
          <p:blipFill>
            <a:blip r:embed="rId5"/>
            <a:srcRect b="6177"/>
            <a:stretch>
              <a:fillRect/>
            </a:stretch>
          </p:blipFill>
          <p:spPr>
            <a:xfrm>
              <a:off x="4405" y="2069"/>
              <a:ext cx="3467" cy="4937"/>
            </a:xfrm>
            <a:prstGeom prst="rect">
              <a:avLst/>
            </a:prstGeom>
          </p:spPr>
        </p:pic>
        <p:pic>
          <p:nvPicPr>
            <p:cNvPr id="19" name="图片 18" descr="老挝能源开发集团有限公司 营业执照_01"/>
            <p:cNvPicPr>
              <a:picLocks noChangeAspect="1"/>
            </p:cNvPicPr>
            <p:nvPr/>
          </p:nvPicPr>
          <p:blipFill>
            <a:blip r:embed="rId6"/>
            <a:srcRect b="3119"/>
            <a:stretch>
              <a:fillRect/>
            </a:stretch>
          </p:blipFill>
          <p:spPr>
            <a:xfrm>
              <a:off x="7945" y="2069"/>
              <a:ext cx="3488" cy="4938"/>
            </a:xfrm>
            <a:prstGeom prst="rect">
              <a:avLst/>
            </a:prstGeom>
          </p:spPr>
        </p:pic>
        <p:pic>
          <p:nvPicPr>
            <p:cNvPr id="25" name="图片 24" descr="老挝能源开发集团有限公司 营业执照_03"/>
            <p:cNvPicPr>
              <a:picLocks noChangeAspect="1"/>
            </p:cNvPicPr>
            <p:nvPr/>
          </p:nvPicPr>
          <p:blipFill>
            <a:blip r:embed="rId7"/>
            <a:srcRect b="6177"/>
            <a:stretch>
              <a:fillRect/>
            </a:stretch>
          </p:blipFill>
          <p:spPr>
            <a:xfrm>
              <a:off x="11506" y="2069"/>
              <a:ext cx="3468" cy="4936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047" y="2069"/>
              <a:ext cx="3713" cy="4939"/>
            </a:xfrm>
            <a:prstGeom prst="rect">
              <a:avLst/>
            </a:prstGeom>
          </p:spPr>
        </p:pic>
      </p:grpSp>
      <p:sp>
        <p:nvSpPr>
          <p:cNvPr id="35" name="文本框 34"/>
          <p:cNvSpPr txBox="1"/>
          <p:nvPr/>
        </p:nvSpPr>
        <p:spPr>
          <a:xfrm>
            <a:off x="1451338" y="5188674"/>
            <a:ext cx="3314700" cy="730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老挝基金发展有限公司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（营业执照）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66088" y="5188674"/>
            <a:ext cx="3314700" cy="730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老挝能源开发集团有限公司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（营业执照）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880838" y="5188674"/>
            <a:ext cx="240792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老挝基金稳定币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开发有限公司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 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5"/>
          <p:cNvSpPr/>
          <p:nvPr/>
        </p:nvSpPr>
        <p:spPr>
          <a:xfrm>
            <a:off x="7112812" y="4732411"/>
            <a:ext cx="4218305" cy="276861"/>
          </a:xfrm>
          <a:prstGeom prst="roundRect">
            <a:avLst>
              <a:gd name="adj" fmla="val 11111"/>
            </a:avLst>
          </a:prstGeom>
          <a:solidFill>
            <a:srgbClr val="060F2A">
              <a:alpha val="51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5" name="AutoShape 5"/>
          <p:cNvSpPr/>
          <p:nvPr/>
        </p:nvSpPr>
        <p:spPr>
          <a:xfrm>
            <a:off x="3663042" y="4647292"/>
            <a:ext cx="2177143" cy="276861"/>
          </a:xfrm>
          <a:prstGeom prst="roundRect">
            <a:avLst>
              <a:gd name="adj" fmla="val 11111"/>
            </a:avLst>
          </a:prstGeom>
          <a:solidFill>
            <a:srgbClr val="060F2A">
              <a:alpha val="51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4" name="AutoShape 5"/>
          <p:cNvSpPr/>
          <p:nvPr/>
        </p:nvSpPr>
        <p:spPr>
          <a:xfrm>
            <a:off x="572723" y="4647292"/>
            <a:ext cx="2634343" cy="276861"/>
          </a:xfrm>
          <a:prstGeom prst="roundRect">
            <a:avLst>
              <a:gd name="adj" fmla="val 11111"/>
            </a:avLst>
          </a:prstGeom>
          <a:solidFill>
            <a:srgbClr val="060F2A">
              <a:alpha val="51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2901" y="421911"/>
            <a:ext cx="4408713" cy="798830"/>
            <a:chOff x="540" y="929"/>
            <a:chExt cx="18461" cy="1258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5883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牌照</a:t>
              </a: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/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资质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8461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License/Qualification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pic>
        <p:nvPicPr>
          <p:cNvPr id="10" name="图片 9" descr="组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91" y="1827711"/>
            <a:ext cx="2055915" cy="266775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-289742" y="4652917"/>
            <a:ext cx="43592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MSB</a:t>
            </a:r>
            <a:r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（</a:t>
            </a: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 Money Service Business</a:t>
            </a:r>
            <a:r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）注册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pic>
        <p:nvPicPr>
          <p:cNvPr id="12" name="图片 11" descr="MCN GLOBAL LTD._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477" y="2195285"/>
            <a:ext cx="2920274" cy="206514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378335" y="4648734"/>
            <a:ext cx="27465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SEC</a:t>
            </a:r>
            <a:r>
              <a: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（美国证券交易委员会）资质</a:t>
            </a: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48520" y="1900487"/>
            <a:ext cx="4283821" cy="2654744"/>
            <a:chOff x="9304" y="2864"/>
            <a:chExt cx="9932" cy="6155"/>
          </a:xfrm>
        </p:grpSpPr>
        <p:pic>
          <p:nvPicPr>
            <p:cNvPr id="5" name="图片 4" descr="1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04" y="2864"/>
              <a:ext cx="4760" cy="6155"/>
            </a:xfrm>
            <a:prstGeom prst="rect">
              <a:avLst/>
            </a:prstGeom>
          </p:spPr>
        </p:pic>
        <p:pic>
          <p:nvPicPr>
            <p:cNvPr id="6" name="图片 5" descr="證券交易牌照（1.2.4.9牌照）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726" y="2882"/>
              <a:ext cx="4510" cy="6073"/>
            </a:xfrm>
            <a:prstGeom prst="rect">
              <a:avLst/>
            </a:prstGeom>
          </p:spPr>
        </p:pic>
      </p:grpSp>
      <p:sp>
        <p:nvSpPr>
          <p:cNvPr id="16" name="文本框 15"/>
          <p:cNvSpPr txBox="1"/>
          <p:nvPr/>
        </p:nvSpPr>
        <p:spPr>
          <a:xfrm>
            <a:off x="7114036" y="4692377"/>
            <a:ext cx="4218305" cy="294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rPr>
              <a:t>香港：</a:t>
            </a: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rPr>
              <a:t>MC Financial Services Limited</a:t>
            </a: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rPr>
              <a:t>美源金融服务有限公司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价值来源 </a:t>
              </a: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· 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四重锚定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Source of Value · Fourfold Anchoring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graphicFrame>
        <p:nvGraphicFramePr>
          <p:cNvPr id="3" name="表格 2"/>
          <p:cNvGraphicFramePr/>
          <p:nvPr>
            <p:custDataLst>
              <p:tags r:id="rId4"/>
            </p:custDataLst>
          </p:nvPr>
        </p:nvGraphicFramePr>
        <p:xfrm>
          <a:off x="790575" y="2209800"/>
          <a:ext cx="10504170" cy="3359150"/>
        </p:xfrm>
        <a:graphic>
          <a:graphicData uri="http://schemas.openxmlformats.org/drawingml/2006/table">
            <a:tbl>
              <a:tblPr/>
              <a:tblGrid>
                <a:gridCol w="4194810"/>
                <a:gridCol w="6309360"/>
              </a:tblGrid>
              <a:tr h="671830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锚定层</a:t>
                      </a:r>
                      <a:endParaRPr lang="zh-CN" sz="20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ts val="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资产类型</a:t>
                      </a:r>
                      <a:endParaRPr lang="zh-CN" sz="20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</a:pPr>
                      <a:r>
                        <a:rPr lang="zh-CN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黄金资产</a:t>
                      </a:r>
                      <a:endParaRPr lang="zh-CN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老挝金矿储备，初始托底</a:t>
                      </a:r>
                      <a:endParaRPr lang="zh-CN" sz="16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</a:pPr>
                      <a:r>
                        <a:rPr lang="zh-CN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实体资产</a:t>
                      </a:r>
                      <a:endParaRPr lang="zh-CN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代币化股票、代币化资产</a:t>
                      </a:r>
                      <a:r>
                        <a:rPr lang="zh-CN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、基金份</a:t>
                      </a:r>
                      <a:r>
                        <a:rPr lang="zh-CN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额</a:t>
                      </a:r>
                      <a:endParaRPr lang="zh-CN" sz="16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</a:pPr>
                      <a:r>
                        <a:rPr lang="zh-CN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生态资产</a:t>
                      </a:r>
                      <a:endParaRPr lang="zh-CN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AVEX</a:t>
                      </a: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交易所生态，部分价值反哺</a:t>
                      </a:r>
                      <a:r>
                        <a:rPr lang="en-US" altLang="zh-CN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USDA</a:t>
                      </a:r>
                      <a:endParaRPr lang="zh-CN" sz="16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  <a:tr h="671830">
                <a:tc>
                  <a:txBody>
                    <a:bodyPr/>
                    <a:lstStyle/>
                    <a:p>
                      <a:pPr marL="0" algn="ctr">
                        <a:lnSpc>
                          <a:spcPts val="4000"/>
                        </a:lnSpc>
                        <a:buClrTx/>
                        <a:buSzTx/>
                        <a:buFontTx/>
                      </a:pPr>
                      <a:r>
                        <a:rPr lang="zh-CN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信用资产+DAT</a:t>
                      </a:r>
                      <a:endParaRPr lang="zh-CN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优质项目配置上市股票，共同登陆纳斯达克</a:t>
                      </a:r>
                      <a:endParaRPr lang="zh-CN" sz="16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6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algn="ctr"/>
            <a:endParaRPr lang="zh-CN" altLang="en-US" dirty="0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3200" b="1" spc="-150"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latin typeface="微软雅黑" pitchFamily="34" charset="-122"/>
                  <a:ea typeface="微软雅黑" pitchFamily="34" charset="-122"/>
                </a:rPr>
                <a:t>经济模型总览</a:t>
              </a:r>
              <a:endParaRPr lang="zh-CN" altLang="en-US" sz="3200" b="1" spc="-150" dirty="0"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cap="all">
                  <a:solidFill>
                    <a:sysClr val="window" lastClr="FFFFFF"/>
                  </a:solidFill>
                  <a:uFillTx/>
                </a:rPr>
                <a:t>Overview of Economic Models</a:t>
              </a:r>
              <a:endParaRPr lang="en-US" altLang="zh-CN" sz="1200" cap="all" dirty="0">
                <a:solidFill>
                  <a:sysClr val="window" lastClr="FFFFFF"/>
                </a:solidFill>
                <a:uFillTx/>
              </a:endParaRPr>
            </a:p>
          </p:txBody>
        </p:sp>
      </p:grpSp>
      <p:graphicFrame>
        <p:nvGraphicFramePr>
          <p:cNvPr id="4" name="表格 3"/>
          <p:cNvGraphicFramePr/>
          <p:nvPr>
            <p:custDataLst>
              <p:tags r:id="rId4"/>
            </p:custDataLst>
          </p:nvPr>
        </p:nvGraphicFramePr>
        <p:xfrm>
          <a:off x="669925" y="2631440"/>
          <a:ext cx="10577195" cy="3223260"/>
        </p:xfrm>
        <a:graphic>
          <a:graphicData uri="http://schemas.openxmlformats.org/drawingml/2006/table">
            <a:tbl>
              <a:tblPr/>
              <a:tblGrid>
                <a:gridCol w="959485"/>
                <a:gridCol w="1072515"/>
                <a:gridCol w="723265"/>
                <a:gridCol w="3453130"/>
                <a:gridCol w="1841862"/>
                <a:gridCol w="2526938"/>
              </a:tblGrid>
              <a:tr h="805815"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代币名称</a:t>
                      </a:r>
                      <a:endParaRPr lang="zh-CN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全称</a:t>
                      </a:r>
                      <a:endParaRPr lang="zh-CN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总量</a:t>
                      </a:r>
                      <a:endParaRPr lang="zh-CN" altLang="en-US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分配规则</a:t>
                      </a:r>
                      <a:endParaRPr lang="zh-CN" altLang="en-US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核心</a:t>
                      </a:r>
                      <a:r>
                        <a:rPr lang="zh-CN" altLang="en-US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机制</a:t>
                      </a:r>
                      <a:endParaRPr lang="zh-CN" altLang="en-US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 fontAlgn="auto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功能定位</a:t>
                      </a:r>
                      <a:endParaRPr lang="zh-CN" sz="16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80581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USDA 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USD Asset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  </a:t>
                      </a: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：</a:t>
                      </a: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 USDT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四重锚定</a:t>
                      </a: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价值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稳定币</a:t>
                      </a:r>
                      <a:endParaRPr 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</a:tr>
              <a:tr h="80581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ME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M-Earn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亿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1%</a:t>
                      </a: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底池</a:t>
                      </a: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1%</a:t>
                      </a: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生态建设</a:t>
                      </a: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98%</a:t>
                      </a: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生态产出</a:t>
                      </a:r>
                      <a:endParaRPr lang="zh-CN" altLang="en-US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400" b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通缩至</a:t>
                      </a:r>
                      <a:r>
                        <a:rPr lang="en-US" altLang="zh-CN" sz="1400" b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2100</a:t>
                      </a:r>
                      <a:r>
                        <a:rPr lang="zh-CN" altLang="en-US" sz="1400" b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万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生态收益代币</a:t>
                      </a:r>
                      <a:endParaRPr 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</a:tr>
              <a:tr h="80581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MH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M-Hold</a:t>
                      </a:r>
                      <a:endParaRPr lang="en-US" altLang="zh-CN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亿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1%</a:t>
                      </a: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底池</a:t>
                      </a:r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、</a:t>
                      </a: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99%</a:t>
                      </a: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保险池产出</a:t>
                      </a:r>
                      <a:endParaRPr lang="zh-CN" altLang="en-US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400" b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三进配</a:t>
                      </a:r>
                      <a:r>
                        <a:rPr lang="zh-CN" altLang="en-US" sz="1400" b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一，只卖不买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保险持有</a:t>
                      </a:r>
                      <a:r>
                        <a:rPr 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代币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DA94"/>
                      </a:solidFill>
                      <a:prstDash val="solid"/>
                    </a:lnL>
                    <a:lnR w="12700">
                      <a:solidFill>
                        <a:srgbClr val="FFDA94"/>
                      </a:solidFill>
                      <a:prstDash val="solid"/>
                    </a:lnR>
                    <a:lnT w="12700">
                      <a:solidFill>
                        <a:srgbClr val="FFDA94"/>
                      </a:solidFill>
                      <a:prstDash val="solid"/>
                    </a:lnT>
                    <a:lnB w="12700">
                      <a:solidFill>
                        <a:srgbClr val="FFDA94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6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792980" y="1654175"/>
            <a:ext cx="2605405" cy="690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核心代币体系</a:t>
            </a:r>
            <a:endParaRPr lang="zh-CN" altLang="en-US" sz="2800" b="1">
              <a:solidFill>
                <a:srgbClr val="FFDA94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 flipH="1">
            <a:off x="1075055" y="2114550"/>
            <a:ext cx="3611880" cy="0"/>
          </a:xfrm>
          <a:prstGeom prst="line">
            <a:avLst/>
          </a:prstGeom>
          <a:ln w="12700">
            <a:gradFill>
              <a:gsLst>
                <a:gs pos="0">
                  <a:srgbClr val="FFDA94">
                    <a:alpha val="0"/>
                  </a:srgbClr>
                </a:gs>
                <a:gs pos="100000">
                  <a:srgbClr val="FFDA94"/>
                </a:gs>
              </a:gsLst>
              <a:lin ang="6000000" scaled="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257415" y="2114550"/>
            <a:ext cx="3611880" cy="0"/>
          </a:xfrm>
          <a:prstGeom prst="line">
            <a:avLst/>
          </a:prstGeom>
          <a:ln w="12700">
            <a:gradFill>
              <a:gsLst>
                <a:gs pos="0">
                  <a:srgbClr val="FFDA94">
                    <a:alpha val="0"/>
                  </a:srgbClr>
                </a:gs>
                <a:gs pos="100000">
                  <a:srgbClr val="FFDA94"/>
                </a:gs>
              </a:gsLst>
              <a:lin ang="6000000" scaled="0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/>
          <p:nvPr/>
        </p:nvSpPr>
        <p:spPr>
          <a:xfrm>
            <a:off x="1026523" y="2155190"/>
            <a:ext cx="4196444" cy="3320143"/>
          </a:xfrm>
          <a:prstGeom prst="roundRect">
            <a:avLst>
              <a:gd name="adj" fmla="val 11111"/>
            </a:avLst>
          </a:prstGeom>
          <a:solidFill>
            <a:srgbClr val="060F2A">
              <a:alpha val="83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27" name="文本框 26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USDA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质押生息规则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USDA Collateralized Interest-Bearing Rules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270454" y="2550004"/>
            <a:ext cx="3582397" cy="30178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参与质押生息金额：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100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＄起，无烧伤</a:t>
            </a:r>
            <a:endParaRPr kumimoji="0" lang="en-US" altLang="zh-CN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u"/>
              <a:defRPr/>
            </a:pP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 typeface="Wingdings" panose="05000000000000000000" pitchFamily="2" charset="2"/>
              <a:buChar char="u"/>
              <a:defRPr/>
            </a:pP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质押收益按日计算，具体如下：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30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天周期：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日化收益率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0.5~0.8%</a:t>
            </a:r>
            <a:endParaRPr kumimoji="0" lang="en-US" altLang="zh-CN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60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天周期：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日化收益率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0.6~1%</a:t>
            </a:r>
            <a:endParaRPr kumimoji="0" lang="en-US" altLang="zh-CN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90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天周期：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日化收益率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0.7~1.1%</a:t>
            </a:r>
            <a:endParaRPr kumimoji="0" lang="en-US" altLang="zh-CN" sz="14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120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天周期：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日化收益率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0.8~1.2%</a:t>
            </a:r>
            <a:endParaRPr kumimoji="0" lang="en-US" altLang="zh-CN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defRPr/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                </a:t>
            </a:r>
            <a:endParaRPr kumimoji="0" lang="zh-CN" altLang="en-US" sz="16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7" name="AutoShape 5"/>
          <p:cNvSpPr/>
          <p:nvPr/>
        </p:nvSpPr>
        <p:spPr>
          <a:xfrm>
            <a:off x="5438140" y="3251200"/>
            <a:ext cx="1404620" cy="1128395"/>
          </a:xfrm>
          <a:prstGeom prst="rightArrow">
            <a:avLst/>
          </a:prstGeom>
          <a:solidFill>
            <a:srgbClr val="060F2A">
              <a:alpha val="83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5453380" y="3583940"/>
            <a:ext cx="11150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收益</a:t>
            </a:r>
            <a:endParaRPr kumimoji="0" lang="zh-CN" altLang="en-US" sz="2400" b="1" i="0" u="none" strike="noStrike" kern="1200" cap="none" spc="-150" normalizeH="0" baseline="0" noProof="0">
              <a:ln>
                <a:noFill/>
              </a:ln>
              <a:gradFill>
                <a:gsLst>
                  <a:gs pos="0">
                    <a:srgbClr val="FFEFCD"/>
                  </a:gs>
                  <a:gs pos="100000">
                    <a:srgbClr val="FFC96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22000" endPos="45500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" name="AutoShape 5"/>
          <p:cNvSpPr/>
          <p:nvPr/>
        </p:nvSpPr>
        <p:spPr>
          <a:xfrm>
            <a:off x="7058025" y="2155190"/>
            <a:ext cx="4043680" cy="2035175"/>
          </a:xfrm>
          <a:prstGeom prst="roundRect">
            <a:avLst>
              <a:gd name="adj" fmla="val 8673"/>
            </a:avLst>
          </a:prstGeom>
          <a:solidFill>
            <a:srgbClr val="060F2A">
              <a:alpha val="83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8" name="AutoShape 5"/>
          <p:cNvSpPr/>
          <p:nvPr/>
        </p:nvSpPr>
        <p:spPr>
          <a:xfrm>
            <a:off x="7058025" y="4379595"/>
            <a:ext cx="4043680" cy="1096010"/>
          </a:xfrm>
          <a:prstGeom prst="roundRect">
            <a:avLst>
              <a:gd name="adj" fmla="val 11111"/>
            </a:avLst>
          </a:prstGeom>
          <a:solidFill>
            <a:srgbClr val="060F2A">
              <a:alpha val="83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9" name="椭圆 8"/>
          <p:cNvSpPr/>
          <p:nvPr>
            <p:custDataLst>
              <p:tags r:id="rId6"/>
            </p:custDataLst>
          </p:nvPr>
        </p:nvSpPr>
        <p:spPr>
          <a:xfrm>
            <a:off x="7682865" y="2799715"/>
            <a:ext cx="779780" cy="779780"/>
          </a:xfrm>
          <a:prstGeom prst="ellipse">
            <a:avLst/>
          </a:prstGeom>
          <a:gradFill flip="none" rotWithShape="1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7682865" y="4537710"/>
            <a:ext cx="779780" cy="779780"/>
          </a:xfrm>
          <a:prstGeom prst="ellipse">
            <a:avLst/>
          </a:prstGeom>
          <a:gradFill flip="none" rotWithShape="1"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682865" y="3005455"/>
            <a:ext cx="779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70%</a:t>
            </a:r>
            <a:endParaRPr lang="en-US" altLang="zh-CN" sz="2000" b="1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682865" y="4728210"/>
            <a:ext cx="7797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30%</a:t>
            </a:r>
            <a:endParaRPr lang="en-US" altLang="zh-CN" sz="2000" b="1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8756650" y="2889885"/>
            <a:ext cx="1723390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ME</a:t>
            </a:r>
            <a:endParaRPr lang="en-US" altLang="zh-CN" sz="2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生态收益代币</a:t>
            </a:r>
            <a:endParaRPr lang="zh-CN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8756650" y="4616450"/>
            <a:ext cx="1723390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MH</a:t>
            </a:r>
            <a:endParaRPr lang="en-US" altLang="zh-CN" sz="2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algn="ctr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保险</a:t>
            </a:r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持有代币</a:t>
            </a:r>
            <a:endParaRPr lang="zh-CN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27" name="文本框 26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动态收益 </a:t>
              </a: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· 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推荐奖励（级差制）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Dynamic income · Referral reward (tiered system)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graphicFrame>
        <p:nvGraphicFramePr>
          <p:cNvPr id="4" name="表格 3"/>
          <p:cNvGraphicFramePr/>
          <p:nvPr/>
        </p:nvGraphicFramePr>
        <p:xfrm>
          <a:off x="1802674" y="2768692"/>
          <a:ext cx="8312150" cy="2456450"/>
        </p:xfrm>
        <a:graphic>
          <a:graphicData uri="http://schemas.openxmlformats.org/drawingml/2006/table">
            <a:tbl>
              <a:tblPr/>
              <a:tblGrid>
                <a:gridCol w="3319145"/>
                <a:gridCol w="4993005"/>
              </a:tblGrid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直推有效账户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收益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一代收益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二～三代收益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5%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四～七代收益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  <a:tr h="49129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八～十代收益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％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1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292771" y="2062300"/>
            <a:ext cx="5259443" cy="597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推荐奖励</a:t>
            </a:r>
            <a:r>
              <a:rPr lang="en-US" altLang="zh-CN" sz="20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(</a:t>
            </a:r>
            <a:r>
              <a:rPr lang="zh-CN" altLang="en-US" sz="20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单线可以拿奖励）</a:t>
            </a:r>
            <a:endParaRPr lang="zh-CN" altLang="en-US" sz="2000" b="1">
              <a:solidFill>
                <a:srgbClr val="FFDA94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27" name="文本框 26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动态收益 </a:t>
              </a: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· 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团队奖励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Dynamic income · Referral reward (tiered system)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6557" y="1500049"/>
            <a:ext cx="5259443" cy="597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级差制奖励体系 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868045" y="2097584"/>
          <a:ext cx="5690598" cy="3856897"/>
        </p:xfrm>
        <a:graphic>
          <a:graphicData uri="http://schemas.openxmlformats.org/drawingml/2006/table">
            <a:tbl>
              <a:tblPr/>
              <a:tblGrid>
                <a:gridCol w="683169"/>
                <a:gridCol w="3837215"/>
                <a:gridCol w="1170214"/>
              </a:tblGrid>
              <a:tr h="381272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级别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要求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奖励比例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381272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V1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 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10,000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1272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V2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50,000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V3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100,000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20%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V4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300,000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V5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600000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40%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V6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1000000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45%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V7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3,000,000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V8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6,000,000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55%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  <a:tr h="387583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V9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个人质押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8000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,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 小区总业绩 ≥ </a:t>
                      </a: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10,000,000 </a:t>
                      </a:r>
                      <a:r>
                        <a:rPr lang="zh-CN" altLang="en-US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60%</a:t>
                      </a:r>
                      <a:endParaRPr lang="en-US" altLang="zh-CN" sz="12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48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AutoShape 5"/>
          <p:cNvSpPr/>
          <p:nvPr/>
        </p:nvSpPr>
        <p:spPr>
          <a:xfrm>
            <a:off x="6797040" y="4206240"/>
            <a:ext cx="4638675" cy="1615440"/>
          </a:xfrm>
          <a:prstGeom prst="roundRect">
            <a:avLst>
              <a:gd name="adj" fmla="val 6160"/>
            </a:avLst>
          </a:prstGeom>
          <a:solidFill>
            <a:srgbClr val="060F2A">
              <a:alpha val="79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文本框 9"/>
          <p:cNvSpPr txBox="1"/>
          <p:nvPr/>
        </p:nvSpPr>
        <p:spPr>
          <a:xfrm>
            <a:off x="6968490" y="4269740"/>
            <a:ext cx="4836795" cy="1304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有效账户：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完成至少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100$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质押的账户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加速机制：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动静态收益累计达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倍即触发自动出局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级别优势：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只升不降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54" y="85363"/>
            <a:ext cx="2797629" cy="1087966"/>
          </a:xfrm>
          <a:prstGeom prst="rect">
            <a:avLst/>
          </a:prstGeom>
        </p:spPr>
      </p:pic>
      <p:sp>
        <p:nvSpPr>
          <p:cNvPr id="11" name="AutoShape 5"/>
          <p:cNvSpPr/>
          <p:nvPr/>
        </p:nvSpPr>
        <p:spPr>
          <a:xfrm>
            <a:off x="6797040" y="2173605"/>
            <a:ext cx="4638675" cy="1822450"/>
          </a:xfrm>
          <a:prstGeom prst="roundRect">
            <a:avLst>
              <a:gd name="adj" fmla="val 3121"/>
            </a:avLst>
          </a:prstGeom>
          <a:solidFill>
            <a:srgbClr val="060F2A">
              <a:alpha val="79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lang="zh-CN" altLang="en-US" sz="1600" b="1">
              <a:solidFill>
                <a:srgbClr val="FFDA94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algn="ctr">
              <a:defRPr/>
            </a:pPr>
            <a:r>
              <a:rPr lang="zh-CN" altLang="en-US" sz="16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平级奖</a:t>
            </a:r>
            <a:r>
              <a:rPr lang="zh-CN" altLang="en-US" sz="16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：</a:t>
            </a:r>
            <a:r>
              <a:rPr lang="en-US" altLang="zh-CN" sz="16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V4~ V9</a:t>
            </a:r>
            <a:r>
              <a:rPr lang="zh-CN" altLang="en-US" sz="16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可获得平级收益的</a:t>
            </a:r>
            <a:r>
              <a:rPr lang="en-US" altLang="zh-CN" sz="16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10</a:t>
            </a:r>
            <a:r>
              <a:rPr lang="zh-CN" altLang="en-US" sz="16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％</a:t>
            </a:r>
            <a:endParaRPr lang="zh-CN" altLang="en-US">
              <a:solidFill>
                <a:schemeClr val="bg2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algn="ctr">
              <a:defRPr/>
            </a:pPr>
          </a:p>
        </p:txBody>
      </p:sp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质押到期赎回规则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Pledged redemption rules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3081" y="2495639"/>
            <a:ext cx="11768455" cy="2914650"/>
            <a:chOff x="566" y="3897"/>
            <a:chExt cx="18533" cy="4590"/>
          </a:xfrm>
        </p:grpSpPr>
        <p:sp>
          <p:nvSpPr>
            <p:cNvPr id="11" name="AutoShape 5"/>
            <p:cNvSpPr/>
            <p:nvPr/>
          </p:nvSpPr>
          <p:spPr>
            <a:xfrm>
              <a:off x="566" y="3897"/>
              <a:ext cx="7063" cy="4418"/>
            </a:xfrm>
            <a:prstGeom prst="roundRect">
              <a:avLst>
                <a:gd name="adj" fmla="val 6160"/>
              </a:avLst>
            </a:prstGeom>
            <a:solidFill>
              <a:srgbClr val="060F2A">
                <a:alpha val="85000"/>
              </a:srgbClr>
            </a:solidFill>
            <a:ln w="12700" cap="flat" cmpd="sng">
              <a:solidFill>
                <a:srgbClr val="FFDA94">
                  <a:alpha val="5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2" name="AutoShape 5"/>
            <p:cNvSpPr/>
            <p:nvPr/>
          </p:nvSpPr>
          <p:spPr>
            <a:xfrm>
              <a:off x="11622" y="3897"/>
              <a:ext cx="7300" cy="4418"/>
            </a:xfrm>
            <a:prstGeom prst="roundRect">
              <a:avLst>
                <a:gd name="adj" fmla="val 6160"/>
              </a:avLst>
            </a:prstGeom>
            <a:solidFill>
              <a:srgbClr val="060F2A">
                <a:alpha val="85000"/>
              </a:srgbClr>
            </a:solidFill>
            <a:ln w="12700" cap="flat" cmpd="sng">
              <a:solidFill>
                <a:srgbClr val="FFDA94">
                  <a:alpha val="5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53" y="4083"/>
              <a:ext cx="6338" cy="328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>
                  <a:solidFill>
                    <a:srgbClr val="FFDA94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质押到期后自动执行：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赎回金额的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20%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自动买入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ME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，分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30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天线性释放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 b="1">
                  <a:solidFill>
                    <a:srgbClr val="FFDA94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· 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不复投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→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停止释放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 b="1">
                  <a:solidFill>
                    <a:srgbClr val="FFDA94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· 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复投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→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激活继续释放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剩余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80%$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可自由提现，或再次质押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909" y="4161"/>
              <a:ext cx="7190" cy="432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>
                  <a:solidFill>
                    <a:srgbClr val="FFDA94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规则逻辑图示：</a:t>
              </a:r>
              <a:endParaRPr lang="zh-CN" altLang="en-US" sz="16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到期赎回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  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├──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80%$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→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自由提现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/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再次质押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  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└──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20%$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→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自动买入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ME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（分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30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天释放）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            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├──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不复投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→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停止释放</a:t>
              </a: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            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└──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复投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en-US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→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 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继续释放</a:t>
              </a:r>
              <a:r>
                <a:rPr lang="en-US" altLang="zh-CN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+</a:t>
              </a: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进入新一轮质押</a:t>
              </a:r>
              <a:endPara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微软雅黑" pitchFamily="34" charset="-122"/>
                  <a:sym typeface="+mn-ea"/>
                </a:rPr>
                <a:t>（再次质押要等于或大于上一个订单金额）</a:t>
              </a:r>
              <a:endPara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endParaRPr>
            </a:p>
          </p:txBody>
        </p:sp>
      </p:grpSp>
      <p:pic>
        <p:nvPicPr>
          <p:cNvPr id="15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2700" y="4475394"/>
            <a:ext cx="616031" cy="616031"/>
          </a:xfrm>
          <a:prstGeom prst="rect">
            <a:avLst/>
          </a:prstGeom>
        </p:spPr>
      </p:pic>
      <p:pic>
        <p:nvPicPr>
          <p:cNvPr id="16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56462" y="2721429"/>
            <a:ext cx="616031" cy="6160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/>
          <p:nvPr/>
        </p:nvSpPr>
        <p:spPr>
          <a:xfrm>
            <a:off x="1807845" y="1517650"/>
            <a:ext cx="3136900" cy="2750820"/>
          </a:xfrm>
          <a:prstGeom prst="roundRect">
            <a:avLst>
              <a:gd name="adj" fmla="val 6160"/>
            </a:avLst>
          </a:prstGeom>
          <a:solidFill>
            <a:srgbClr val="060F2A">
              <a:alpha val="5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1" name="AutoShape 5"/>
          <p:cNvSpPr/>
          <p:nvPr/>
        </p:nvSpPr>
        <p:spPr>
          <a:xfrm>
            <a:off x="5158740" y="1517650"/>
            <a:ext cx="3136900" cy="2750820"/>
          </a:xfrm>
          <a:prstGeom prst="roundRect">
            <a:avLst>
              <a:gd name="adj" fmla="val 6160"/>
            </a:avLst>
          </a:prstGeom>
          <a:solidFill>
            <a:srgbClr val="060F2A">
              <a:alpha val="5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2" name="AutoShape 5"/>
          <p:cNvSpPr/>
          <p:nvPr/>
        </p:nvSpPr>
        <p:spPr>
          <a:xfrm>
            <a:off x="8492490" y="1517650"/>
            <a:ext cx="3136900" cy="2750820"/>
          </a:xfrm>
          <a:prstGeom prst="roundRect">
            <a:avLst>
              <a:gd name="adj" fmla="val 6160"/>
            </a:avLst>
          </a:prstGeom>
          <a:solidFill>
            <a:srgbClr val="060F2A">
              <a:alpha val="5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2901" y="421911"/>
            <a:ext cx="10627863" cy="798830"/>
            <a:chOff x="540" y="929"/>
            <a:chExt cx="29907" cy="1258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29907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独创宇宙平衡协议  </a:t>
              </a: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BUP(Balanced Universal Protocal</a:t>
              </a:r>
              <a:r>
                <a:rPr lang="en-US" altLang="zh-CN" sz="3200" b="1" spc="-150"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latin typeface="微软雅黑" pitchFamily="34" charset="-122"/>
                  <a:ea typeface="微软雅黑" pitchFamily="34" charset="-122"/>
                </a:rPr>
                <a:t>)</a:t>
              </a:r>
              <a:endParaRPr kumimoji="0" lang="en-US" altLang="zh-CN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4234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Balanced Universal Protocal</a:t>
              </a:r>
              <a:endParaRPr kumimoji="0" lang="en-US" altLang="zh-CN" sz="1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2519705" y="3050717"/>
            <a:ext cx="1621171" cy="329907"/>
          </a:xfrm>
          <a:prstGeom prst="ellipse">
            <a:avLst/>
          </a:prstGeom>
          <a:gradFill flip="none" rotWithShape="1">
            <a:gsLst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60F2A"/>
              </a:gs>
              <a:gs pos="0">
                <a:srgbClr val="FFC000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781510" y="1577248"/>
            <a:ext cx="1092465" cy="74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b="1">
                <a:solidFill>
                  <a:srgbClr val="FFDA94"/>
                </a:solidFill>
                <a:sym typeface="+mn-ea"/>
              </a:rPr>
              <a:t>LP</a:t>
            </a:r>
            <a:r>
              <a:rPr lang="zh-CN" altLang="en-US" b="1">
                <a:solidFill>
                  <a:srgbClr val="FFDA94"/>
                </a:solidFill>
                <a:sym typeface="+mn-ea"/>
              </a:rPr>
              <a:t>池</a:t>
            </a:r>
            <a:endParaRPr lang="en-US" altLang="zh-CN" b="1">
              <a:solidFill>
                <a:srgbClr val="FFDA94"/>
              </a:solidFill>
              <a:sym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sym typeface="+mn-ea"/>
              </a:rPr>
              <a:t>价格调节 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992320" y="3050717"/>
            <a:ext cx="1621171" cy="329907"/>
          </a:xfrm>
          <a:prstGeom prst="ellipse">
            <a:avLst/>
          </a:prstGeom>
          <a:gradFill flip="none" rotWithShape="1">
            <a:gsLst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60F2A"/>
              </a:gs>
              <a:gs pos="0">
                <a:srgbClr val="FFC000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254125" y="1577248"/>
            <a:ext cx="1092465" cy="74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>
                <a:solidFill>
                  <a:srgbClr val="FFDA94"/>
                </a:solidFill>
                <a:sym typeface="+mn-ea"/>
              </a:rPr>
              <a:t>储备池</a:t>
            </a:r>
            <a:endParaRPr lang="en-US" altLang="zh-CN" b="1">
              <a:solidFill>
                <a:srgbClr val="FFDA94"/>
              </a:solidFill>
              <a:sym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sym typeface="+mn-ea"/>
              </a:rPr>
              <a:t>增强储备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300820" y="3050717"/>
            <a:ext cx="1621171" cy="329907"/>
          </a:xfrm>
          <a:prstGeom prst="ellipse">
            <a:avLst/>
          </a:prstGeom>
          <a:gradFill flip="none" rotWithShape="1">
            <a:gsLst>
              <a:gs pos="41000">
                <a:schemeClr val="accent3">
                  <a:lumMod val="40000"/>
                  <a:lumOff val="60000"/>
                </a:schemeClr>
              </a:gs>
              <a:gs pos="100000">
                <a:srgbClr val="060F2A"/>
              </a:gs>
              <a:gs pos="0">
                <a:srgbClr val="FFC000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13" name="椭圆 12"/>
          <p:cNvSpPr/>
          <p:nvPr/>
        </p:nvSpPr>
        <p:spPr>
          <a:xfrm flipV="1">
            <a:off x="3252470" y="2896870"/>
            <a:ext cx="150495" cy="151130"/>
          </a:xfrm>
          <a:prstGeom prst="ellipse">
            <a:avLst/>
          </a:prstGeom>
          <a:solidFill>
            <a:srgbClr val="FFDA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20" name="椭圆 19"/>
          <p:cNvSpPr/>
          <p:nvPr/>
        </p:nvSpPr>
        <p:spPr>
          <a:xfrm flipV="1">
            <a:off x="6725285" y="2896870"/>
            <a:ext cx="150495" cy="151130"/>
          </a:xfrm>
          <a:prstGeom prst="ellipse">
            <a:avLst/>
          </a:prstGeom>
          <a:solidFill>
            <a:srgbClr val="FFDA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24" name="椭圆 23"/>
          <p:cNvSpPr/>
          <p:nvPr/>
        </p:nvSpPr>
        <p:spPr>
          <a:xfrm flipV="1">
            <a:off x="10033635" y="2896870"/>
            <a:ext cx="150495" cy="151130"/>
          </a:xfrm>
          <a:prstGeom prst="ellipse">
            <a:avLst/>
          </a:prstGeom>
          <a:solidFill>
            <a:srgbClr val="FFDA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3328035" y="2367280"/>
            <a:ext cx="0" cy="49339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FFDA94"/>
                </a:gs>
                <a:gs pos="100000">
                  <a:srgbClr val="061221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21" name="直接连接符 20"/>
          <p:cNvCxnSpPr/>
          <p:nvPr/>
        </p:nvCxnSpPr>
        <p:spPr>
          <a:xfrm flipV="1">
            <a:off x="6800215" y="2367280"/>
            <a:ext cx="0" cy="49339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FFDA94"/>
                </a:gs>
                <a:gs pos="100000">
                  <a:srgbClr val="061221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cxnSp>
        <p:nvCxnSpPr>
          <p:cNvPr id="25" name="直接连接符 24"/>
          <p:cNvCxnSpPr/>
          <p:nvPr/>
        </p:nvCxnSpPr>
        <p:spPr>
          <a:xfrm flipV="1">
            <a:off x="10108565" y="2367280"/>
            <a:ext cx="0" cy="49339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rgbClr val="FFDA94"/>
                </a:gs>
                <a:gs pos="100000">
                  <a:srgbClr val="061221">
                    <a:alpha val="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  <p:sp>
        <p:nvSpPr>
          <p:cNvPr id="26" name="文本框 25"/>
          <p:cNvSpPr txBox="1"/>
          <p:nvPr/>
        </p:nvSpPr>
        <p:spPr>
          <a:xfrm>
            <a:off x="9562625" y="1577248"/>
            <a:ext cx="1092465" cy="74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>
                <a:solidFill>
                  <a:srgbClr val="FFDA94"/>
                </a:solidFill>
                <a:sym typeface="+mn-ea"/>
              </a:rPr>
              <a:t>销毁池</a:t>
            </a:r>
            <a:endParaRPr lang="en-US" altLang="zh-CN" b="1">
              <a:solidFill>
                <a:srgbClr val="FFDA94"/>
              </a:solidFill>
              <a:sym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>
                <a:solidFill>
                  <a:schemeClr val="bg1"/>
                </a:solidFill>
                <a:sym typeface="+mn-ea"/>
              </a:rPr>
              <a:t>通缩增长</a:t>
            </a:r>
            <a:endParaRPr lang="zh-CN" altLang="en-US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050927" y="3496139"/>
            <a:ext cx="2188029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sym typeface="+mn-ea"/>
              </a:rPr>
              <a:t>当</a:t>
            </a:r>
            <a:r>
              <a:rPr lang="zh-CN" altLang="en-US" sz="1400" b="1">
                <a:solidFill>
                  <a:srgbClr val="FFDA94"/>
                </a:solidFill>
                <a:sym typeface="+mn-ea"/>
              </a:rPr>
              <a:t>价格下跌超</a:t>
            </a:r>
            <a:r>
              <a:rPr lang="en-US" altLang="zh-CN" sz="1400" b="1">
                <a:solidFill>
                  <a:srgbClr val="FFDA94"/>
                </a:solidFill>
                <a:sym typeface="+mn-ea"/>
              </a:rPr>
              <a:t>6%</a:t>
            </a:r>
            <a:r>
              <a:rPr lang="zh-CN" altLang="en-US" sz="1400">
                <a:solidFill>
                  <a:srgbClr val="FFFFFF"/>
                </a:solidFill>
                <a:sym typeface="+mn-ea"/>
              </a:rPr>
              <a:t>进入销毁池</a:t>
            </a:r>
            <a:endParaRPr lang="zh-CN" altLang="en-US" sz="1100">
              <a:solidFill>
                <a:srgbClr val="FFFFFF"/>
              </a:solidFill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41187" y="3496139"/>
            <a:ext cx="2231571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sym typeface="+mn-ea"/>
              </a:rPr>
              <a:t>当价格</a:t>
            </a:r>
            <a:r>
              <a:rPr lang="zh-CN" altLang="en-US" sz="1400" b="1">
                <a:solidFill>
                  <a:srgbClr val="FFDA94"/>
                </a:solidFill>
                <a:sym typeface="+mn-ea"/>
              </a:rPr>
              <a:t>跌幅</a:t>
            </a:r>
            <a:r>
              <a:rPr lang="en-US" altLang="zh-CN" sz="1400" b="1">
                <a:solidFill>
                  <a:srgbClr val="FFDA94"/>
                </a:solidFill>
                <a:sym typeface="+mn-ea"/>
              </a:rPr>
              <a:t>6%</a:t>
            </a:r>
            <a:r>
              <a:rPr lang="zh-CN" altLang="en-US" sz="1400" b="1">
                <a:solidFill>
                  <a:srgbClr val="FFDA94"/>
                </a:solidFill>
                <a:sym typeface="+mn-ea"/>
              </a:rPr>
              <a:t>和上涨</a:t>
            </a:r>
            <a:r>
              <a:rPr lang="en-US" altLang="zh-CN" sz="1400" b="1">
                <a:solidFill>
                  <a:srgbClr val="FFDA94"/>
                </a:solidFill>
                <a:sym typeface="+mn-ea"/>
              </a:rPr>
              <a:t>2%</a:t>
            </a:r>
            <a:r>
              <a:rPr lang="zh-CN" altLang="en-US" sz="1400" b="1">
                <a:solidFill>
                  <a:srgbClr val="FFDA94"/>
                </a:solidFill>
                <a:sym typeface="+mn-ea"/>
              </a:rPr>
              <a:t>内</a:t>
            </a:r>
            <a:r>
              <a:rPr lang="zh-CN" altLang="en-US" sz="1400">
                <a:solidFill>
                  <a:srgbClr val="FFFFFF"/>
                </a:solidFill>
                <a:sym typeface="+mn-ea"/>
              </a:rPr>
              <a:t>进入</a:t>
            </a:r>
            <a:r>
              <a:rPr lang="en-US" altLang="zh-CN" sz="1400">
                <a:solidFill>
                  <a:srgbClr val="FFFFFF"/>
                </a:solidFill>
                <a:sym typeface="+mn-ea"/>
              </a:rPr>
              <a:t>LP</a:t>
            </a:r>
            <a:r>
              <a:rPr lang="zh-CN" altLang="en-US" sz="1400">
                <a:solidFill>
                  <a:srgbClr val="FFFFFF"/>
                </a:solidFill>
                <a:sym typeface="+mn-ea"/>
              </a:rPr>
              <a:t>池</a:t>
            </a:r>
            <a:endParaRPr lang="zh-CN" altLang="en-US" sz="1100">
              <a:solidFill>
                <a:srgbClr val="FFFFFF"/>
              </a:solidFill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63804" y="3480006"/>
            <a:ext cx="21880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FFFFFF"/>
                </a:solidFill>
                <a:sym typeface="+mn-ea"/>
              </a:rPr>
              <a:t>当</a:t>
            </a:r>
            <a:r>
              <a:rPr lang="zh-CN" altLang="en-US" sz="1400" b="1">
                <a:solidFill>
                  <a:srgbClr val="FFDA94"/>
                </a:solidFill>
                <a:sym typeface="+mn-ea"/>
              </a:rPr>
              <a:t>上涨超</a:t>
            </a:r>
            <a:r>
              <a:rPr lang="en-US" altLang="zh-CN" sz="1400" b="1">
                <a:solidFill>
                  <a:srgbClr val="FFDA94"/>
                </a:solidFill>
                <a:sym typeface="+mn-ea"/>
              </a:rPr>
              <a:t>2%</a:t>
            </a:r>
            <a:r>
              <a:rPr lang="zh-CN" altLang="en-US" sz="1400">
                <a:solidFill>
                  <a:srgbClr val="FFFFFF"/>
                </a:solidFill>
                <a:sym typeface="+mn-ea"/>
              </a:rPr>
              <a:t>进入储备池</a:t>
            </a:r>
            <a:endParaRPr lang="zh-CN" altLang="en-US" sz="1100">
              <a:solidFill>
                <a:srgbClr val="FFFFFF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532495" y="1187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0" name="AutoShape 5"/>
          <p:cNvSpPr/>
          <p:nvPr/>
        </p:nvSpPr>
        <p:spPr>
          <a:xfrm>
            <a:off x="1807845" y="4403090"/>
            <a:ext cx="3136900" cy="1906905"/>
          </a:xfrm>
          <a:prstGeom prst="roundRect">
            <a:avLst>
              <a:gd name="adj" fmla="val 6160"/>
            </a:avLst>
          </a:prstGeom>
          <a:solidFill>
            <a:srgbClr val="060F2A">
              <a:alpha val="5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892300" y="4546600"/>
            <a:ext cx="3221990" cy="16084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用户购买资金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40%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进入添加底池，提高市场流动性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20%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进入</a:t>
            </a:r>
            <a:r>
              <a:rPr kumimoji="0" lang="en-US" altLang="zh-CN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B1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市值池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20%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进入</a:t>
            </a:r>
            <a:r>
              <a:rPr kumimoji="0" lang="en-US" altLang="zh-CN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B2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储备池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20%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进入</a:t>
            </a:r>
            <a:r>
              <a:rPr kumimoji="0" lang="en-US" altLang="zh-CN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B3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打新池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32" name="AutoShape 5"/>
          <p:cNvSpPr/>
          <p:nvPr/>
        </p:nvSpPr>
        <p:spPr>
          <a:xfrm>
            <a:off x="5158740" y="4403090"/>
            <a:ext cx="3136900" cy="1906905"/>
          </a:xfrm>
          <a:prstGeom prst="roundRect">
            <a:avLst>
              <a:gd name="adj" fmla="val 6160"/>
            </a:avLst>
          </a:prstGeom>
          <a:solidFill>
            <a:srgbClr val="060F2A">
              <a:alpha val="5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34940" y="4565650"/>
            <a:ext cx="2804160" cy="1447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用户购买资金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30%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进入</a:t>
            </a:r>
            <a:r>
              <a:rPr kumimoji="0" lang="en-US" altLang="zh-CN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B1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市值池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50%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进入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B2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储备池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20%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进入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B3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打新池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34" name="AutoShape 5"/>
          <p:cNvSpPr/>
          <p:nvPr/>
        </p:nvSpPr>
        <p:spPr>
          <a:xfrm>
            <a:off x="8492490" y="4403090"/>
            <a:ext cx="3136900" cy="1906905"/>
          </a:xfrm>
          <a:prstGeom prst="roundRect">
            <a:avLst>
              <a:gd name="adj" fmla="val 6160"/>
            </a:avLst>
          </a:prstGeom>
          <a:solidFill>
            <a:srgbClr val="060F2A">
              <a:alpha val="5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pic>
        <p:nvPicPr>
          <p:cNvPr id="35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7495" y="5620481"/>
            <a:ext cx="609600" cy="609600"/>
          </a:xfrm>
          <a:prstGeom prst="rect">
            <a:avLst/>
          </a:prstGeom>
        </p:spPr>
      </p:pic>
      <p:pic>
        <p:nvPicPr>
          <p:cNvPr id="36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84865" y="5666740"/>
            <a:ext cx="518795" cy="518795"/>
          </a:xfrm>
          <a:prstGeom prst="rect">
            <a:avLst/>
          </a:prstGeom>
        </p:spPr>
      </p:pic>
      <p:pic>
        <p:nvPicPr>
          <p:cNvPr id="37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40320" y="5671820"/>
            <a:ext cx="531495" cy="531495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8576945" y="4569460"/>
            <a:ext cx="3052445" cy="12928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用户购买资金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80%</a:t>
            </a:r>
            <a:r>
              <a:rPr kumimoji="0" lang="zh-CN" altLang="en-US" sz="1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进入底池买入的代币自动销毁</a:t>
            </a:r>
            <a:endParaRPr kumimoji="0" lang="zh-CN" altLang="en-US" sz="12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10%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进入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B1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市值池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10%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进入</a:t>
            </a:r>
            <a:r>
              <a:rPr lang="en-US" altLang="zh-CN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B2</a:t>
            </a:r>
            <a:r>
              <a:rPr lang="zh-CN" altLang="en-US" sz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储备池</a:t>
            </a:r>
            <a:endParaRPr lang="zh-CN" altLang="en-US" sz="12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39" name="AutoShape 5"/>
          <p:cNvSpPr/>
          <p:nvPr/>
        </p:nvSpPr>
        <p:spPr>
          <a:xfrm>
            <a:off x="527050" y="1517650"/>
            <a:ext cx="1124585" cy="4791710"/>
          </a:xfrm>
          <a:prstGeom prst="roundRect">
            <a:avLst>
              <a:gd name="adj" fmla="val 6160"/>
            </a:avLst>
          </a:prstGeom>
          <a:solidFill>
            <a:srgbClr val="060F2A">
              <a:alpha val="5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51425" y="1627505"/>
            <a:ext cx="582930" cy="4572000"/>
          </a:xfrm>
          <a:prstGeom prst="rect">
            <a:avLst/>
          </a:prstGeom>
        </p:spPr>
        <p:txBody>
          <a:bodyPr vert="eaVert">
            <a:spAutoFit/>
            <a:extLst>
              <a:ext uri="{4A0BC546-FE56-4ADE-93B0-CB8AF2F6F144}">
                <wpsdc:textFrameExt xmlns:wpsdc="http://www.wps.cn/officeDocument/2022/drawingmlCustomData" type="title"/>
              </a:ext>
            </a:extLst>
          </a:bodyPr>
          <a:p>
            <a:pPr algn="ctr"/>
            <a:r>
              <a:rPr lang="zh-CN" altLang="en-US" sz="2600" b="1">
                <a:solidFill>
                  <a:srgbClr val="FFDA94"/>
                </a:solidFill>
                <a:sym typeface="+mn-ea"/>
              </a:rPr>
              <a:t>三池</a:t>
            </a:r>
            <a:r>
              <a:rPr lang="en-US" altLang="zh-CN" sz="2600" b="1">
                <a:solidFill>
                  <a:srgbClr val="FFDA94"/>
                </a:solidFill>
                <a:sym typeface="+mn-ea"/>
              </a:rPr>
              <a:t>  </a:t>
            </a:r>
            <a:r>
              <a:rPr lang="zh-CN" altLang="en-US" sz="2600" b="1">
                <a:solidFill>
                  <a:srgbClr val="FFDA94"/>
                </a:solidFill>
                <a:sym typeface="+mn-ea"/>
              </a:rPr>
              <a:t>三策解决金融永续之道</a:t>
            </a:r>
            <a:endParaRPr lang="zh-CN" altLang="en-US" sz="2600" b="1" spc="400">
              <a:solidFill>
                <a:srgbClr val="FFDA94"/>
              </a:solidFill>
              <a:latin typeface="Arial" panose="020B0604020202090204" pitchFamily="34" charset="0"/>
              <a:ea typeface="微软雅黑" pitchFamily="34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ll/>
      </p:transition>
    </mc:Choice>
    <mc:Fallback>
      <p:transition spd="med">
        <p:pull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9704705" cy="798830"/>
            <a:chOff x="540" y="929"/>
            <a:chExt cx="15283" cy="1258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三池、三策解决金融永续之道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5283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Three pools and three strategies to address the path to financial sustainability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3" name="AutoShape 5"/>
          <p:cNvSpPr/>
          <p:nvPr/>
        </p:nvSpPr>
        <p:spPr>
          <a:xfrm>
            <a:off x="664210" y="2001520"/>
            <a:ext cx="10976610" cy="1096010"/>
          </a:xfrm>
          <a:prstGeom prst="roundRect">
            <a:avLst>
              <a:gd name="adj" fmla="val 6160"/>
            </a:avLst>
          </a:prstGeom>
          <a:solidFill>
            <a:srgbClr val="060F2A">
              <a:alpha val="8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7555" y="2059940"/>
            <a:ext cx="1102360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三策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12" name="圆: 空心 12"/>
          <p:cNvSpPr/>
          <p:nvPr>
            <p:custDataLst>
              <p:tags r:id="rId4"/>
            </p:custDataLst>
          </p:nvPr>
        </p:nvSpPr>
        <p:spPr>
          <a:xfrm>
            <a:off x="9819005" y="3641645"/>
            <a:ext cx="1061266" cy="1092457"/>
          </a:xfrm>
          <a:prstGeom prst="donut">
            <a:avLst>
              <a:gd name="adj" fmla="val 8856"/>
            </a:avLst>
          </a:prstGeom>
          <a:solidFill>
            <a:srgbClr val="FFDA94"/>
          </a:solidFill>
          <a:ln>
            <a:noFill/>
          </a:ln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874250" y="3926263"/>
            <a:ext cx="1006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配额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14" name="圆: 空心 12"/>
          <p:cNvSpPr/>
          <p:nvPr>
            <p:custDataLst>
              <p:tags r:id="rId5"/>
            </p:custDataLst>
          </p:nvPr>
        </p:nvSpPr>
        <p:spPr>
          <a:xfrm>
            <a:off x="8556262" y="4566931"/>
            <a:ext cx="1061266" cy="1092457"/>
          </a:xfrm>
          <a:prstGeom prst="donut">
            <a:avLst>
              <a:gd name="adj" fmla="val 8856"/>
            </a:avLst>
          </a:prstGeom>
          <a:solidFill>
            <a:srgbClr val="FFDA94"/>
          </a:solidFill>
          <a:ln>
            <a:noFill/>
          </a:ln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611507" y="4851549"/>
            <a:ext cx="1006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时间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25" name="圆: 空心 12"/>
          <p:cNvSpPr/>
          <p:nvPr>
            <p:custDataLst>
              <p:tags r:id="rId6"/>
            </p:custDataLst>
          </p:nvPr>
        </p:nvSpPr>
        <p:spPr>
          <a:xfrm>
            <a:off x="6936741" y="3756736"/>
            <a:ext cx="1061266" cy="1092457"/>
          </a:xfrm>
          <a:prstGeom prst="donut">
            <a:avLst>
              <a:gd name="adj" fmla="val 8856"/>
            </a:avLst>
          </a:prstGeom>
          <a:solidFill>
            <a:srgbClr val="FFDA94"/>
          </a:solidFill>
          <a:ln>
            <a:noFill/>
          </a:ln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991986" y="4041354"/>
            <a:ext cx="1006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燃料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435350" y="4156710"/>
            <a:ext cx="3352165" cy="6197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燃料</a:t>
            </a:r>
            <a:r>
              <a:rPr kumimoji="0" lang="en-US" altLang="zh-CN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+</a:t>
            </a: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配额</a:t>
            </a:r>
            <a:r>
              <a:rPr kumimoji="0" lang="en-US" altLang="zh-CN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+</a:t>
            </a: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时间</a:t>
            </a:r>
            <a:endParaRPr kumimoji="0" lang="zh-CN" altLang="en-US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1010" y="4421505"/>
            <a:ext cx="25317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宇宙平衡协议</a:t>
            </a:r>
            <a:endParaRPr lang="zh-CN" altLang="en-US" sz="2000" b="1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algn="ctr"/>
            <a:r>
              <a:rPr lang="en-US" altLang="zh-CN" sz="3600" b="1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BUP</a:t>
            </a:r>
            <a:endParaRPr lang="en-US" altLang="zh-CN" sz="3600" b="1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5" name="等于号 4"/>
          <p:cNvSpPr/>
          <p:nvPr/>
        </p:nvSpPr>
        <p:spPr>
          <a:xfrm>
            <a:off x="2729865" y="4595495"/>
            <a:ext cx="525780" cy="525780"/>
          </a:xfrm>
          <a:prstGeom prst="mathEqual">
            <a:avLst>
              <a:gd name="adj1" fmla="val 14855"/>
              <a:gd name="adj2" fmla="val 15217"/>
            </a:avLst>
          </a:prstGeom>
          <a:solidFill>
            <a:srgbClr val="FFDA94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470910" y="4860290"/>
            <a:ext cx="3351530" cy="0"/>
          </a:xfrm>
          <a:prstGeom prst="line">
            <a:avLst/>
          </a:prstGeom>
          <a:ln w="31750">
            <a:solidFill>
              <a:srgbClr val="FFDA94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315335" y="4982845"/>
            <a:ext cx="3686175" cy="6000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b="1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$</a:t>
            </a:r>
            <a:r>
              <a:rPr lang="zh-CN" altLang="en-US" b="1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总价值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（底池</a:t>
            </a: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+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市值池</a:t>
            </a: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+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储备池</a:t>
            </a: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+</a:t>
            </a: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打新池）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55495" y="2287270"/>
            <a:ext cx="9195435" cy="542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三种策略平衡科学调控，创新链上智能调节、算法制约平衡永续发展，顺序进出，流动繁荣，科学治理健康金融。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957705" y="2131060"/>
            <a:ext cx="0" cy="852805"/>
          </a:xfrm>
          <a:prstGeom prst="line">
            <a:avLst/>
          </a:prstGeom>
          <a:ln w="25400">
            <a:solidFill>
              <a:srgbClr val="FFDA94"/>
            </a:solidFill>
            <a:prstDash val="lg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8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9704705" cy="797560"/>
            <a:chOff x="540" y="929"/>
            <a:chExt cx="15283" cy="1256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三策规则：</a:t>
              </a:r>
              <a:r>
                <a:rPr lang="zh-CN" altLang="en-US" sz="3200" b="1">
                  <a:solidFill>
                    <a:srgbClr val="FFDA94"/>
                  </a:solidFill>
                  <a:sym typeface="+mn-ea"/>
                </a:rPr>
                <a:t>解决金融永续之道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5283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Three-pronged strategy rule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>
            <p:custDataLst>
              <p:tags r:id="rId5"/>
            </p:custDataLst>
          </p:nvPr>
        </p:nvGraphicFramePr>
        <p:xfrm>
          <a:off x="483870" y="1802130"/>
          <a:ext cx="11265535" cy="4359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715"/>
                <a:gridCol w="5630545"/>
                <a:gridCol w="945515"/>
                <a:gridCol w="735965"/>
                <a:gridCol w="810260"/>
                <a:gridCol w="760730"/>
                <a:gridCol w="1106805"/>
              </a:tblGrid>
              <a:tr h="75755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三大策略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调整规则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BUP</a:t>
                      </a: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</a:rPr>
                        <a:t>值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  <a:cs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微软雅黑" pitchFamily="34" charset="-122"/>
                          <a:ea typeface="微软雅黑" pitchFamily="34" charset="-122"/>
                        </a:rPr>
                        <a:t>5%</a:t>
                      </a:r>
                      <a:endParaRPr lang="en-US" altLang="zh-CN" sz="16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微软雅黑" pitchFamily="34" charset="-122"/>
                          <a:ea typeface="微软雅黑" pitchFamily="34" charset="-122"/>
                        </a:rPr>
                        <a:t>6%</a:t>
                      </a:r>
                      <a:endParaRPr lang="en-US" altLang="zh-CN" sz="16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微软雅黑" pitchFamily="34" charset="-122"/>
                          <a:ea typeface="微软雅黑" pitchFamily="34" charset="-122"/>
                        </a:rPr>
                        <a:t>7%</a:t>
                      </a:r>
                      <a:endParaRPr lang="en-US" altLang="zh-CN" sz="16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微软雅黑" pitchFamily="34" charset="-122"/>
                          <a:ea typeface="微软雅黑" pitchFamily="34" charset="-122"/>
                        </a:rPr>
                        <a:t>8%</a:t>
                      </a:r>
                      <a:endParaRPr lang="en-US" altLang="zh-CN" sz="160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8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燃料策略</a:t>
                      </a:r>
                      <a:endParaRPr lang="zh-CN" altLang="en-US" sz="18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en-US" sz="1400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有效解决集中抛压，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建立和筛选更优质共识者，共同打造区块链信任机制。</a:t>
                      </a:r>
                      <a:endParaRPr lang="zh-CN" altLang="en-US" sz="1400" b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手续费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16%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26%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36%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（封顶）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710"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当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BUP≤5.0%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时，燃料比例为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6%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，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BUP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每上升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0.1%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，燃料比例增加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1%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，当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BUP≥8%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时，燃料比例封顶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36%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vMerge="1"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配额策略</a:t>
                      </a:r>
                      <a:endParaRPr lang="zh-CN" altLang="en-US" sz="18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有效解决买卖盘平衡，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交易活跃，将收益提取行为转化为市场买盘共识治理。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配额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150%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250%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350%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（封顶）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当BUP≤5.0%时，配额比例为50%，BUP每上升0.1%，配额比例增加10%，当BUP≥8%时，配额比例封顶350%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sym typeface="+mn-ea"/>
                      </a:endParaRPr>
                    </a:p>
                  </a:txBody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vMerge="1"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71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时间策略</a:t>
                      </a:r>
                      <a:endParaRPr lang="zh-CN" altLang="en-US" sz="18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en-US" sz="1400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  <a:sym typeface="+mn-ea"/>
                        </a:rPr>
                        <a:t>有效调控集中挤兑，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有秩序出场，提升整体稳定性。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时长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24H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74H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124H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1">
                          <a:solidFill>
                            <a:schemeClr val="lt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174H</a:t>
                      </a:r>
                      <a:endParaRPr lang="en-US" altLang="zh-CN" sz="1600" b="1">
                        <a:solidFill>
                          <a:schemeClr val="lt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1">
                          <a:solidFill>
                            <a:srgbClr val="FFEFCD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（封顶）</a:t>
                      </a:r>
                      <a:endParaRPr lang="zh-CN" altLang="en-US" sz="1600" b="1">
                        <a:solidFill>
                          <a:srgbClr val="FFEFCD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  <a:tr h="600075"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p>
                      <a:pPr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当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BUP≤5.0%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时，时长为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24H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，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BUP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每上升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0.1%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，时长增加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5H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，当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BUP≥8%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时，时长封顶</a:t>
                      </a:r>
                      <a:r>
                        <a:rPr lang="en-US" altLang="zh-CN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174H</a:t>
                      </a:r>
                      <a:r>
                        <a:rPr lang="zh-CN" altLang="en-US" sz="140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  <a:cs typeface="微软雅黑" pitchFamily="34" charset="-122"/>
                          <a:sym typeface="+mn-ea"/>
                        </a:rPr>
                        <a:t>。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sym typeface="+mn-ea"/>
                      </a:endParaRPr>
                    </a:p>
                  </a:txBody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DA94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DA94"/>
                      </a:solidFill>
                      <a:prstDash val="solid"/>
                    </a:lnL>
                    <a:lnR w="28575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rgbClr val="903EEB"/>
                    </a:solidFill>
                  </a:tcPr>
                </a:tc>
                <a:tc vMerge="1">
                  <a:tcPr anchor="ctr" anchorCtr="0">
                    <a:lnL w="28575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  <a:tc vMerge="1">
                  <a:tcPr anchor="ctr" anchorCtr="0">
                    <a:lnL w="12700" cmpd="sng">
                      <a:solidFill>
                        <a:srgbClr val="FFEFCD"/>
                      </a:solidFill>
                      <a:prstDash val="solid"/>
                    </a:lnL>
                    <a:lnR w="12700" cmpd="sng">
                      <a:solidFill>
                        <a:srgbClr val="FFEFCD"/>
                      </a:solidFill>
                      <a:prstDash val="solid"/>
                    </a:lnR>
                    <a:lnT w="12700" cmpd="sng">
                      <a:solidFill>
                        <a:srgbClr val="FFEFCD"/>
                      </a:solidFill>
                      <a:prstDash val="solid"/>
                    </a:lnT>
                    <a:lnB w="12700" cmpd="sng">
                      <a:solidFill>
                        <a:srgbClr val="FFEFCD"/>
                      </a:solidFill>
                      <a:prstDash val="solid"/>
                    </a:lnB>
                    <a:solidFill>
                      <a:schemeClr val="tx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6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342900" y="421640"/>
            <a:ext cx="379920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手续费奖励机制</a:t>
            </a:r>
            <a:endParaRPr kumimoji="0" lang="zh-CN" altLang="en-US" sz="3200" b="1" i="0" u="none" strike="noStrike" kern="1200" cap="none" spc="-150" normalizeH="0" baseline="0" noProof="0">
              <a:ln>
                <a:noFill/>
              </a:ln>
              <a:gradFill>
                <a:gsLst>
                  <a:gs pos="0">
                    <a:srgbClr val="FFEFCD"/>
                  </a:gs>
                  <a:gs pos="100000">
                    <a:srgbClr val="FFC96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22000" endPos="45500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42900" y="943610"/>
            <a:ext cx="379984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rPr>
              <a:t>Pioneer FOMO Pool Reward Mechanism</a:t>
            </a:r>
            <a:endParaRPr kumimoji="0" lang="en-US" altLang="zh-CN" sz="1200" b="0" i="0" u="none" strike="noStrike" kern="1200" cap="all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sp>
        <p:nvSpPr>
          <p:cNvPr id="2" name="AutoShape 5"/>
          <p:cNvSpPr/>
          <p:nvPr/>
        </p:nvSpPr>
        <p:spPr>
          <a:xfrm>
            <a:off x="588645" y="1893570"/>
            <a:ext cx="5363210" cy="3872230"/>
          </a:xfrm>
          <a:prstGeom prst="rect">
            <a:avLst/>
          </a:prstGeom>
          <a:solidFill>
            <a:srgbClr val="060F2A">
              <a:alpha val="50000"/>
            </a:srgbClr>
          </a:solidFill>
          <a:ln w="12700" cap="flat" cmpd="sng">
            <a:solidFill>
              <a:srgbClr val="FFDA94"/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96265" y="4644390"/>
            <a:ext cx="5361305" cy="0"/>
          </a:xfrm>
          <a:prstGeom prst="line">
            <a:avLst/>
          </a:prstGeom>
          <a:ln w="12700">
            <a:solidFill>
              <a:srgbClr val="FFEFCD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96265" y="3265805"/>
            <a:ext cx="5361305" cy="0"/>
          </a:xfrm>
          <a:prstGeom prst="line">
            <a:avLst/>
          </a:prstGeom>
          <a:ln w="12700">
            <a:solidFill>
              <a:srgbClr val="FFEFCD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69290" y="4900930"/>
            <a:ext cx="17506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20%</a:t>
            </a:r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销毁</a:t>
            </a:r>
            <a:endParaRPr lang="zh-CN" altLang="en-US" sz="2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9290" y="3552190"/>
            <a:ext cx="17500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rgbClr val="FFEFCD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40%</a:t>
            </a:r>
            <a:r>
              <a:rPr lang="zh-CN" altLang="en-US" sz="2000" b="1">
                <a:solidFill>
                  <a:srgbClr val="FFEFCD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贡献</a:t>
            </a:r>
            <a:endParaRPr lang="zh-CN" altLang="en-US" sz="2000" b="1">
              <a:solidFill>
                <a:srgbClr val="FFEFCD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FOMO</a:t>
            </a:r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池</a:t>
            </a:r>
            <a:endParaRPr lang="zh-CN" altLang="en-US" sz="2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9290" y="2169160"/>
            <a:ext cx="17506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rgbClr val="FFEFCD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40%</a:t>
            </a:r>
            <a:r>
              <a:rPr lang="zh-CN" altLang="en-US" sz="2000" b="1">
                <a:solidFill>
                  <a:srgbClr val="FFEFCD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先锋</a:t>
            </a:r>
            <a:endParaRPr lang="zh-CN" altLang="en-US" sz="2000" b="1">
              <a:solidFill>
                <a:srgbClr val="FFEFCD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  <a:p>
            <a:pPr algn="ctr"/>
            <a:r>
              <a:rPr lang="en-US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FOMO</a:t>
            </a:r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池</a:t>
            </a:r>
            <a:endParaRPr lang="zh-CN" altLang="en-US" sz="20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473960" y="2190115"/>
            <a:ext cx="0" cy="807085"/>
          </a:xfrm>
          <a:prstGeom prst="line">
            <a:avLst/>
          </a:prstGeom>
          <a:ln>
            <a:solidFill>
              <a:srgbClr val="FFDA94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619375" y="2127250"/>
            <a:ext cx="312991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en-US" altLang="zh-CN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</a:t>
            </a:r>
            <a:r>
              <a:rPr lang="en-US" altLang="zh-CN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  </a:t>
            </a:r>
            <a:r>
              <a:rPr lang="zh-CN" altLang="en-US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奖励小区新增</a:t>
            </a:r>
            <a:r>
              <a:rPr lang="zh-CN" altLang="en-US" sz="1600" b="1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排名前</a:t>
            </a:r>
            <a:r>
              <a:rPr lang="en-US" altLang="zh-CN" sz="1600" b="1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30</a:t>
            </a:r>
            <a:r>
              <a:rPr lang="zh-CN" altLang="en-US" sz="1600" b="1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名</a:t>
            </a:r>
            <a:r>
              <a:rPr lang="zh-CN" altLang="en-US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最努力的伙伴，有效激励市场活力，树立榜样标杆</a:t>
            </a:r>
            <a:endParaRPr lang="zh-CN" altLang="en-US" sz="16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473960" y="3534410"/>
            <a:ext cx="0" cy="807085"/>
          </a:xfrm>
          <a:prstGeom prst="line">
            <a:avLst/>
          </a:prstGeom>
          <a:ln>
            <a:solidFill>
              <a:srgbClr val="FFDA94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619375" y="3439160"/>
            <a:ext cx="3129915" cy="107632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en-US" altLang="zh-CN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    ME</a:t>
            </a:r>
            <a:r>
              <a:rPr lang="zh-CN" altLang="en-US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单币质押</a:t>
            </a:r>
            <a:r>
              <a:rPr lang="en-US" altLang="zh-CN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(</a:t>
            </a:r>
            <a:r>
              <a:rPr lang="zh-CN" altLang="en-US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日利率</a:t>
            </a:r>
            <a:r>
              <a:rPr lang="en-US" altLang="zh-CN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0.2-0.4</a:t>
            </a:r>
            <a:r>
              <a:rPr lang="zh-CN" altLang="en-US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）根据质押时间与数量综合</a:t>
            </a:r>
            <a:r>
              <a:rPr lang="zh-CN" altLang="en-US" sz="1600" b="1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贡献排名前</a:t>
            </a:r>
            <a:r>
              <a:rPr lang="en-US" altLang="zh-CN" sz="1600" b="1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30</a:t>
            </a:r>
            <a:r>
              <a:rPr lang="zh-CN" altLang="en-US" sz="1600" b="1" noProof="0">
                <a:ln>
                  <a:noFill/>
                </a:ln>
                <a:solidFill>
                  <a:srgbClr val="FFC96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名</a:t>
            </a:r>
            <a:r>
              <a:rPr lang="zh-CN" altLang="en-US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最佳共识的伙伴，有效建立生态币共识和币价腾飞。</a:t>
            </a:r>
            <a:endParaRPr lang="zh-CN" altLang="en-US" sz="16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473960" y="4766945"/>
            <a:ext cx="0" cy="678180"/>
          </a:xfrm>
          <a:prstGeom prst="line">
            <a:avLst/>
          </a:prstGeom>
          <a:ln>
            <a:solidFill>
              <a:srgbClr val="FFDA94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619375" y="4905059"/>
            <a:ext cx="3129915" cy="3987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lang="en-US" altLang="zh-CN" sz="16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 </a:t>
            </a:r>
            <a:r>
              <a:rPr lang="en-US" altLang="zh-CN" sz="2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 </a:t>
            </a:r>
            <a:r>
              <a:rPr lang="zh-CN" altLang="en-US" sz="2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直接销毁</a:t>
            </a:r>
            <a:endParaRPr lang="zh-CN" altLang="en-US" sz="2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graphicFrame>
        <p:nvGraphicFramePr>
          <p:cNvPr id="24" name="表格 23"/>
          <p:cNvGraphicFramePr/>
          <p:nvPr>
            <p:custDataLst>
              <p:tags r:id="rId5"/>
            </p:custDataLst>
          </p:nvPr>
        </p:nvGraphicFramePr>
        <p:xfrm>
          <a:off x="6488430" y="1894205"/>
          <a:ext cx="5147310" cy="3871595"/>
        </p:xfrm>
        <a:graphic>
          <a:graphicData uri="http://schemas.openxmlformats.org/drawingml/2006/table">
            <a:tbl>
              <a:tblPr/>
              <a:tblGrid>
                <a:gridCol w="1159510"/>
                <a:gridCol w="832485"/>
                <a:gridCol w="3155315"/>
              </a:tblGrid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排名区间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占比 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分配方式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0F2A">
                        <a:alpha val="50000"/>
                      </a:srgb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第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名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10%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独享  （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5000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＄价值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ME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第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名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8%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独享  （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4000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＄价值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ME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第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名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独享  （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2500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＄价值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ME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第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4-10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名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25%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平分 （每人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1785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＄价值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ME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第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11-20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名 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平分 （每人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1500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＄价值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ME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5308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第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21-30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名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22%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平分 （每人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1100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＄价值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ME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燕尾形 25"/>
          <p:cNvSpPr/>
          <p:nvPr/>
        </p:nvSpPr>
        <p:spPr>
          <a:xfrm>
            <a:off x="6147435" y="3751580"/>
            <a:ext cx="145415" cy="308610"/>
          </a:xfrm>
          <a:prstGeom prst="chevron">
            <a:avLst/>
          </a:prstGeom>
          <a:solidFill>
            <a:srgbClr val="FFEFCD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p>
            <a:pPr algn="ctr"/>
            <a:endParaRPr lang="zh-CN" altLang="en-US">
              <a:solidFill>
                <a:sysClr val="window" lastClr="FFFFFF"/>
              </a:solidFill>
              <a:latin typeface="Montserrat" panose="00000800000000000000" charset="0"/>
              <a:ea typeface="MiSans Light" panose="0000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6456045" y="1411605"/>
            <a:ext cx="379920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50000$</a:t>
            </a:r>
            <a:r>
              <a:rPr kumimoji="0" lang="zh-CN" altLang="en-US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自动触发分配</a:t>
            </a:r>
            <a:endParaRPr kumimoji="0" lang="zh-CN" altLang="en-US" b="1" i="0" u="none" strike="noStrike" kern="1200" cap="none" spc="-150" normalizeH="0" baseline="0" noProof="0">
              <a:ln>
                <a:noFill/>
              </a:ln>
              <a:gradFill>
                <a:gsLst>
                  <a:gs pos="0">
                    <a:srgbClr val="FFEFCD"/>
                  </a:gs>
                  <a:gs pos="100000">
                    <a:srgbClr val="FFC96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22000" endPos="45500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5"/>
          <p:cNvSpPr/>
          <p:nvPr/>
        </p:nvSpPr>
        <p:spPr>
          <a:xfrm>
            <a:off x="835660" y="1913255"/>
            <a:ext cx="5864225" cy="3865880"/>
          </a:xfrm>
          <a:prstGeom prst="roundRect">
            <a:avLst>
              <a:gd name="adj" fmla="val 6160"/>
            </a:avLst>
          </a:prstGeom>
          <a:solidFill>
            <a:srgbClr val="060F2A">
              <a:alpha val="4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2901" y="421911"/>
            <a:ext cx="5644242" cy="798830"/>
            <a:chOff x="540" y="929"/>
            <a:chExt cx="15883" cy="1258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5883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BUP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宇宙平衡机制总结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4234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Summary of BUP Universal Balance Mechanism</a:t>
              </a:r>
              <a:endParaRPr kumimoji="0" lang="en-US" altLang="zh-CN" sz="1200" b="0" i="0" u="none" strike="noStrike" kern="1200" cap="all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4" name="圆: 空心 12"/>
          <p:cNvSpPr/>
          <p:nvPr>
            <p:custDataLst>
              <p:tags r:id="rId4"/>
            </p:custDataLst>
          </p:nvPr>
        </p:nvSpPr>
        <p:spPr>
          <a:xfrm>
            <a:off x="3723005" y="2513965"/>
            <a:ext cx="925195" cy="906780"/>
          </a:xfrm>
          <a:prstGeom prst="donut">
            <a:avLst>
              <a:gd name="adj" fmla="val 8856"/>
            </a:avLst>
          </a:prstGeom>
          <a:solidFill>
            <a:srgbClr val="FFDA94"/>
          </a:solidFill>
          <a:ln>
            <a:noFill/>
          </a:ln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18205" y="2759710"/>
            <a:ext cx="15341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</a:rPr>
              <a:t>挤兑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6" name="圆: 空心 12"/>
          <p:cNvSpPr/>
          <p:nvPr>
            <p:custDataLst>
              <p:tags r:id="rId5"/>
            </p:custDataLst>
          </p:nvPr>
        </p:nvSpPr>
        <p:spPr>
          <a:xfrm>
            <a:off x="1882775" y="2531745"/>
            <a:ext cx="902335" cy="892175"/>
          </a:xfrm>
          <a:prstGeom prst="donut">
            <a:avLst>
              <a:gd name="adj" fmla="val 8856"/>
            </a:avLst>
          </a:prstGeom>
          <a:solidFill>
            <a:srgbClr val="FFDA94"/>
          </a:solidFill>
          <a:ln>
            <a:noFill/>
          </a:ln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163955" y="2595880"/>
            <a:ext cx="2339340" cy="7639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</a:rPr>
              <a:t>币价</a:t>
            </a:r>
            <a:endParaRPr lang="en-US" altLang="zh-CN" sz="2000" b="1">
              <a:solidFill>
                <a:schemeClr val="bg1"/>
              </a:solidFill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</a:rPr>
              <a:t>稳定</a:t>
            </a:r>
            <a:endParaRPr lang="en-US" altLang="zh-CN" sz="2000" b="1">
              <a:solidFill>
                <a:schemeClr val="bg1"/>
              </a:solidFill>
            </a:endParaRPr>
          </a:p>
        </p:txBody>
      </p:sp>
      <p:sp>
        <p:nvSpPr>
          <p:cNvPr id="12" name="圆: 空心 12"/>
          <p:cNvSpPr/>
          <p:nvPr>
            <p:custDataLst>
              <p:tags r:id="rId6"/>
            </p:custDataLst>
          </p:nvPr>
        </p:nvSpPr>
        <p:spPr>
          <a:xfrm>
            <a:off x="2846705" y="3575685"/>
            <a:ext cx="850265" cy="839470"/>
          </a:xfrm>
          <a:prstGeom prst="donut">
            <a:avLst>
              <a:gd name="adj" fmla="val 8856"/>
            </a:avLst>
          </a:prstGeom>
          <a:solidFill>
            <a:srgbClr val="FFDA94"/>
          </a:solidFill>
          <a:ln>
            <a:noFill/>
          </a:ln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760345" y="3796030"/>
            <a:ext cx="10223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</a:rPr>
              <a:t>抛压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42035" y="4912360"/>
            <a:ext cx="5657850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通过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BUP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值科学治理行业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四大核心痛点：抛压、挤兑、币价稳定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买卖平衡等核心问题，有序发展，科学治理，持续收获。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sp>
        <p:nvSpPr>
          <p:cNvPr id="2" name="圆: 空心 12"/>
          <p:cNvSpPr/>
          <p:nvPr>
            <p:custDataLst>
              <p:tags r:id="rId8"/>
            </p:custDataLst>
          </p:nvPr>
        </p:nvSpPr>
        <p:spPr>
          <a:xfrm>
            <a:off x="4629785" y="3578225"/>
            <a:ext cx="904240" cy="854075"/>
          </a:xfrm>
          <a:prstGeom prst="donut">
            <a:avLst>
              <a:gd name="adj" fmla="val 8856"/>
            </a:avLst>
          </a:prstGeom>
          <a:solidFill>
            <a:srgbClr val="FFDA94"/>
          </a:solidFill>
          <a:ln>
            <a:noFill/>
          </a:ln>
        </p:spPr>
        <p:style>
          <a:lnRef idx="2">
            <a:srgbClr val="376FFF">
              <a:shade val="15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698365" y="3668395"/>
            <a:ext cx="766445" cy="899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</a:rPr>
              <a:t>买卖</a:t>
            </a:r>
            <a:endParaRPr lang="zh-CN" altLang="en-US" sz="2000" b="1">
              <a:solidFill>
                <a:schemeClr val="bg1"/>
              </a:solidFill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</a:rPr>
              <a:t>平衡</a:t>
            </a:r>
            <a:endParaRPr lang="en-US" altLang="zh-CN" sz="2000" b="1">
              <a:solidFill>
                <a:schemeClr val="bg1"/>
              </a:solidFill>
            </a:endParaRPr>
          </a:p>
          <a:p>
            <a:pPr algn="ctr"/>
            <a:endParaRPr lang="en-US" altLang="zh-CN" sz="2000" b="1">
              <a:solidFill>
                <a:schemeClr val="bg1"/>
              </a:solidFill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06671"/>
            <a:ext cx="9704705" cy="798830"/>
            <a:chOff x="540" y="929"/>
            <a:chExt cx="15283" cy="1258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新人配送福利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5283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New user delivery benefits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788882" y="1742711"/>
            <a:ext cx="6150761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价值配送说明（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BUP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值上调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0.1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，配送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0.5%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）（正常值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5%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DA94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起）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887186" y="2306728"/>
          <a:ext cx="6199415" cy="2715530"/>
        </p:xfrm>
        <a:graphic>
          <a:graphicData uri="http://schemas.openxmlformats.org/drawingml/2006/table">
            <a:tbl>
              <a:tblPr/>
              <a:tblGrid>
                <a:gridCol w="2011243"/>
                <a:gridCol w="2094086"/>
                <a:gridCol w="2094086"/>
              </a:tblGrid>
              <a:tr h="54310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铸币周期 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计算公式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BUP=</a:t>
                      </a: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举例配送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543106">
                <a:tc gridSpan="3"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天无配送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 hMerge="1"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 hMerge="1"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43106">
                <a:tc rowSpan="3">
                  <a:txBody>
                    <a:bodyPr/>
                    <a:lstStyle/>
                    <a:p>
                      <a:pPr marL="0" lv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天 、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90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天 、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120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天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BUP=5.1-6.0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0.5%-5%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43106">
                <a:tc vMerge="1"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BUP=6.1-7.0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5.5%-10%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543106">
                <a:tc vMerge="1"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BUP=7.1-8.0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10.5%-15%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5"/>
          <p:cNvSpPr/>
          <p:nvPr/>
        </p:nvSpPr>
        <p:spPr>
          <a:xfrm>
            <a:off x="947040" y="1573801"/>
            <a:ext cx="9983425" cy="4564654"/>
          </a:xfrm>
          <a:prstGeom prst="roundRect">
            <a:avLst>
              <a:gd name="adj" fmla="val 6160"/>
            </a:avLst>
          </a:prstGeom>
          <a:solidFill>
            <a:srgbClr val="060F2A">
              <a:alpha val="71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5"/>
          <p:cNvSpPr/>
          <p:nvPr/>
        </p:nvSpPr>
        <p:spPr>
          <a:xfrm>
            <a:off x="1261534" y="3429003"/>
            <a:ext cx="1785590" cy="908957"/>
          </a:xfrm>
          <a:prstGeom prst="roundRect">
            <a:avLst>
              <a:gd name="adj" fmla="val 6160"/>
            </a:avLst>
          </a:prstGeom>
          <a:solidFill>
            <a:srgbClr val="060F2A">
              <a:alpha val="4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8060871" cy="798830"/>
            <a:chOff x="540" y="929"/>
            <a:chExt cx="15283" cy="1258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参与路径与收益提取流程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5283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Participation path and revenue extraction process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graphicFrame>
        <p:nvGraphicFramePr>
          <p:cNvPr id="11" name="表格 10"/>
          <p:cNvGraphicFramePr/>
          <p:nvPr/>
        </p:nvGraphicFramePr>
        <p:xfrm>
          <a:off x="6623957" y="1867900"/>
          <a:ext cx="4000500" cy="2209800"/>
        </p:xfrm>
        <a:graphic>
          <a:graphicData uri="http://schemas.openxmlformats.org/drawingml/2006/table">
            <a:tbl>
              <a:tblPr/>
              <a:tblGrid>
                <a:gridCol w="550801"/>
                <a:gridCol w="973199"/>
                <a:gridCol w="1311729"/>
                <a:gridCol w="1164771"/>
              </a:tblGrid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BUP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手续费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配额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 b="1">
                          <a:solidFill>
                            <a:srgbClr val="FFDA94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时长</a:t>
                      </a:r>
                      <a:endParaRPr lang="zh-CN" sz="1400" b="1">
                        <a:solidFill>
                          <a:srgbClr val="FFDA94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A253FC">
                            <a:shade val="30000"/>
                            <a:satMod val="115000"/>
                            <a:alpha val="67000"/>
                          </a:srgbClr>
                        </a:gs>
                        <a:gs pos="48000">
                          <a:srgbClr val="A253FC">
                            <a:shade val="67500"/>
                            <a:satMod val="115000"/>
                          </a:srgbClr>
                        </a:gs>
                        <a:gs pos="100000">
                          <a:srgbClr val="A253FC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</a:gra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6%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50% </a:t>
                      </a:r>
                      <a:endParaRPr lang="zh-CN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24H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6%</a:t>
                      </a: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16%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150%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74H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7%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26%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250%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124H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8%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36%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350%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174H </a:t>
                      </a:r>
                      <a:endParaRPr lang="zh-CN" sz="140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DA94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DA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AutoShape 5"/>
          <p:cNvSpPr/>
          <p:nvPr/>
        </p:nvSpPr>
        <p:spPr>
          <a:xfrm>
            <a:off x="6623957" y="4337960"/>
            <a:ext cx="3962400" cy="1472748"/>
          </a:xfrm>
          <a:prstGeom prst="roundRect">
            <a:avLst>
              <a:gd name="adj" fmla="val 6160"/>
            </a:avLst>
          </a:prstGeom>
          <a:solidFill>
            <a:srgbClr val="060F2A">
              <a:alpha val="4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文本框 12"/>
          <p:cNvSpPr txBox="1"/>
          <p:nvPr/>
        </p:nvSpPr>
        <p:spPr>
          <a:xfrm>
            <a:off x="6922770" y="4518025"/>
            <a:ext cx="3512820" cy="1109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33$ 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到底池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altLang="zh-CN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11$ 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价值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MH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配用户（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1000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倍潜力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</a:t>
            </a:r>
            <a:r>
              <a:rPr kumimoji="0" lang="zh-CN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）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61535" y="3483522"/>
            <a:ext cx="1785590" cy="11101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</a:t>
            </a: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万</a:t>
            </a:r>
            <a:r>
              <a:rPr lang="en-US" altLang="zh-CN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$ </a:t>
            </a: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（</a:t>
            </a:r>
            <a:r>
              <a:rPr lang="en-US" altLang="zh-CN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90</a:t>
            </a: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天</a:t>
            </a:r>
            <a:r>
              <a:rPr lang="en-US" altLang="zh-CN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1.1%</a:t>
            </a: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）</a:t>
            </a:r>
            <a:endParaRPr lang="en-US" altLang="zh-CN" sz="1400" b="1">
              <a:solidFill>
                <a:srgbClr val="FFDA94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日收益</a:t>
            </a:r>
            <a:r>
              <a:rPr lang="en-US" altLang="zh-CN" sz="14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110$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srgbClr val="FFDA94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17" name="AutoShape 5"/>
          <p:cNvSpPr/>
          <p:nvPr/>
        </p:nvSpPr>
        <p:spPr>
          <a:xfrm>
            <a:off x="3483096" y="2939328"/>
            <a:ext cx="2689105" cy="544286"/>
          </a:xfrm>
          <a:prstGeom prst="roundRect">
            <a:avLst>
              <a:gd name="adj" fmla="val 6160"/>
            </a:avLst>
          </a:prstGeom>
          <a:solidFill>
            <a:srgbClr val="060F2A">
              <a:alpha val="4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文本框 17"/>
          <p:cNvSpPr txBox="1"/>
          <p:nvPr/>
        </p:nvSpPr>
        <p:spPr>
          <a:xfrm>
            <a:off x="3465195" y="2976245"/>
            <a:ext cx="2698115" cy="498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70%→77$ (ME) →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提现规则</a:t>
            </a:r>
            <a:endParaRPr kumimoji="0" lang="zh-CN" altLang="en-US" sz="14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19" name="AutoShape 5"/>
          <p:cNvSpPr/>
          <p:nvPr/>
        </p:nvSpPr>
        <p:spPr>
          <a:xfrm>
            <a:off x="3483095" y="4874627"/>
            <a:ext cx="2689105" cy="544286"/>
          </a:xfrm>
          <a:prstGeom prst="roundRect">
            <a:avLst>
              <a:gd name="adj" fmla="val 6160"/>
            </a:avLst>
          </a:prstGeom>
          <a:solidFill>
            <a:srgbClr val="060F2A">
              <a:alpha val="4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文本框 19"/>
          <p:cNvSpPr txBox="1"/>
          <p:nvPr/>
        </p:nvSpPr>
        <p:spPr>
          <a:xfrm>
            <a:off x="3483096" y="4803956"/>
            <a:ext cx="2879604" cy="11101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30% → 33$(USDA) → 3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进配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6172200" y="3216913"/>
            <a:ext cx="3810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6172200" y="5170718"/>
            <a:ext cx="3810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左大括号 23"/>
          <p:cNvSpPr/>
          <p:nvPr/>
        </p:nvSpPr>
        <p:spPr>
          <a:xfrm>
            <a:off x="3273003" y="2972800"/>
            <a:ext cx="45719" cy="2079172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  <p:sp>
        <p:nvSpPr>
          <p:cNvPr id="2" name="AutoShape 5"/>
          <p:cNvSpPr/>
          <p:nvPr/>
        </p:nvSpPr>
        <p:spPr>
          <a:xfrm>
            <a:off x="3483610" y="1867535"/>
            <a:ext cx="1193165" cy="544195"/>
          </a:xfrm>
          <a:prstGeom prst="roundRect">
            <a:avLst>
              <a:gd name="adj" fmla="val 6160"/>
            </a:avLst>
          </a:prstGeom>
          <a:solidFill>
            <a:srgbClr val="060F2A">
              <a:alpha val="4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5"/>
          <p:cNvSpPr/>
          <p:nvPr/>
        </p:nvSpPr>
        <p:spPr>
          <a:xfrm>
            <a:off x="4979035" y="1862455"/>
            <a:ext cx="1193165" cy="544195"/>
          </a:xfrm>
          <a:prstGeom prst="roundRect">
            <a:avLst>
              <a:gd name="adj" fmla="val 6160"/>
            </a:avLst>
          </a:prstGeom>
          <a:solidFill>
            <a:srgbClr val="060F2A">
              <a:alpha val="40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文本框 4"/>
          <p:cNvSpPr txBox="1"/>
          <p:nvPr/>
        </p:nvSpPr>
        <p:spPr>
          <a:xfrm>
            <a:off x="3483610" y="1903730"/>
            <a:ext cx="1193165" cy="4578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单币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质押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79035" y="1903730"/>
            <a:ext cx="1192530" cy="4578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持币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待涨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rot="16200000">
            <a:off x="3961765" y="2668908"/>
            <a:ext cx="3810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 rot="16200000">
            <a:off x="5385435" y="2669543"/>
            <a:ext cx="3810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42900" y="421911"/>
            <a:ext cx="6937375" cy="797560"/>
            <a:chOff x="540" y="929"/>
            <a:chExt cx="10925" cy="1256"/>
          </a:xfrm>
        </p:grpSpPr>
        <p:sp>
          <p:nvSpPr>
            <p:cNvPr id="27" name="文本框 26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ME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与</a:t>
              </a:r>
              <a:r>
                <a:rPr kumimoji="0" lang="en-US" altLang="zh-CN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MH</a:t>
              </a: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代币上涨逻辑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0925" cy="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ME and MH dual-currency mechanism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7" name="AutoShape 5"/>
          <p:cNvSpPr/>
          <p:nvPr/>
        </p:nvSpPr>
        <p:spPr>
          <a:xfrm>
            <a:off x="1039766" y="2207168"/>
            <a:ext cx="4485005" cy="2805430"/>
          </a:xfrm>
          <a:prstGeom prst="roundRect">
            <a:avLst>
              <a:gd name="adj" fmla="val 6160"/>
            </a:avLst>
          </a:prstGeom>
          <a:solidFill>
            <a:srgbClr val="060F2A">
              <a:alpha val="8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1221740" y="2325370"/>
            <a:ext cx="4024630" cy="24796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ME:</a:t>
            </a:r>
            <a:endParaRPr lang="en-US" altLang="zh-CN" sz="1600" b="1">
              <a:solidFill>
                <a:srgbClr val="FFDA94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Clr>
                <a:srgbClr val="FFDA94"/>
              </a:buClr>
              <a:buFont typeface="Wingdings" panose="05000000000000000000" pitchFamily="2" charset="2"/>
              <a:buChar char="u"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总量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亿（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1%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底池、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1%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生态、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98%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生态产出）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Clr>
                <a:srgbClr val="FFDA94"/>
              </a:buClr>
              <a:buFont typeface="Wingdings" panose="05000000000000000000" pitchFamily="2" charset="2"/>
              <a:buChar char="u"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三大通缩：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>
              <a:lnSpc>
                <a:spcPct val="150000"/>
              </a:lnSpc>
              <a:buClr>
                <a:srgbClr val="FFDA94"/>
              </a:buClr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   价格下跌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6% →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用户资金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80%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买入代币销毁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>
              <a:lnSpc>
                <a:spcPct val="150000"/>
              </a:lnSpc>
              <a:buClr>
                <a:srgbClr val="FFDA94"/>
              </a:buClr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   手续费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20% →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销毁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>
              <a:lnSpc>
                <a:spcPct val="150000"/>
              </a:lnSpc>
              <a:buClr>
                <a:srgbClr val="FFDA94"/>
              </a:buClr>
            </a:pP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    MH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滑点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10% → 100%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回购→销毁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sp>
        <p:nvSpPr>
          <p:cNvPr id="9" name="AutoShape 5"/>
          <p:cNvSpPr/>
          <p:nvPr/>
        </p:nvSpPr>
        <p:spPr>
          <a:xfrm>
            <a:off x="6547937" y="2207168"/>
            <a:ext cx="4485005" cy="2805430"/>
          </a:xfrm>
          <a:prstGeom prst="roundRect">
            <a:avLst>
              <a:gd name="adj" fmla="val 6160"/>
            </a:avLst>
          </a:prstGeom>
          <a:solidFill>
            <a:srgbClr val="060F2A">
              <a:alpha val="85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文本框 9"/>
          <p:cNvSpPr txBox="1"/>
          <p:nvPr/>
        </p:nvSpPr>
        <p:spPr>
          <a:xfrm>
            <a:off x="6730182" y="2325278"/>
            <a:ext cx="4024630" cy="2085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MH:</a:t>
            </a:r>
            <a:endParaRPr lang="en-US" altLang="zh-CN" sz="1600" b="1">
              <a:solidFill>
                <a:srgbClr val="FFDA94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Clr>
                <a:srgbClr val="FFDA94"/>
              </a:buClr>
              <a:buFont typeface="Wingdings" panose="05000000000000000000" pitchFamily="2" charset="2"/>
              <a:buChar char="u"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总量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亿（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1%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底池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- 99%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保险池）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Clr>
                <a:srgbClr val="FFDA94"/>
              </a:buClr>
              <a:buFont typeface="Wingdings" panose="05000000000000000000" pitchFamily="2" charset="2"/>
              <a:buChar char="u"/>
            </a:pP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Clr>
                <a:srgbClr val="FFDA94"/>
              </a:buClr>
              <a:buFont typeface="Wingdings" panose="05000000000000000000" pitchFamily="2" charset="2"/>
              <a:buChar char="u"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进配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  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买单 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&gt; 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卖单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indent="0">
              <a:lnSpc>
                <a:spcPct val="150000"/>
              </a:lnSpc>
              <a:buClr>
                <a:srgbClr val="FFDA94"/>
              </a:buClr>
              <a:buFont typeface="Wingdings" panose="05000000000000000000" pitchFamily="2" charset="2"/>
              <a:buNone/>
            </a:pP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Clr>
                <a:srgbClr val="FFDA94"/>
              </a:buClr>
              <a:buFont typeface="Wingdings" panose="05000000000000000000" pitchFamily="2" charset="2"/>
              <a:buChar char="u"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只能卖，不能买</a:t>
            </a:r>
            <a:endParaRPr lang="zh-CN" altLang="en-US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pic>
        <p:nvPicPr>
          <p:cNvPr id="11" name="图片 10" descr="d8c7ad93d34354260c99b30ac983f751c8a475233ae6-InosP0_fw1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8686" y="3184072"/>
            <a:ext cx="2033996" cy="20339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473528"/>
            <a:ext cx="343535" cy="699284"/>
          </a:xfrm>
          <a:prstGeom prst="rect">
            <a:avLst/>
          </a:prstGeom>
          <a:gradFill>
            <a:gsLst>
              <a:gs pos="0">
                <a:srgbClr val="FFC969"/>
              </a:gs>
              <a:gs pos="100000">
                <a:srgbClr val="FFDA94"/>
              </a:gs>
            </a:gsLst>
            <a:lin ang="5400000" scaled="0"/>
          </a:gradFill>
          <a:ln w="12700" cap="flat" cmpd="sng" algn="ctr">
            <a:noFill/>
            <a:prstDash val="solid"/>
            <a:miter lim="800000"/>
          </a:ln>
          <a:effectLst>
            <a:outerShdw blurRad="203200" dist="38100" algn="l" rotWithShape="0">
              <a:srgbClr val="08CC96">
                <a:alpha val="4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ontserrat" panose="00000800000000000000" charset="0"/>
              <a:ea typeface="MiSans Light" panose="00000400000000000000" charset="-122"/>
              <a:cs typeface="+mn-cs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2900" y="421911"/>
            <a:ext cx="9704705" cy="798830"/>
            <a:chOff x="540" y="929"/>
            <a:chExt cx="15283" cy="1258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0" y="929"/>
              <a:ext cx="10106" cy="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-150" normalizeH="0" baseline="0" noProof="0">
                  <a:ln>
                    <a:noFill/>
                  </a:ln>
                  <a:gradFill>
                    <a:gsLst>
                      <a:gs pos="0">
                        <a:srgbClr val="FFEFCD"/>
                      </a:gs>
                      <a:gs pos="100000">
                        <a:srgbClr val="FFC969"/>
                      </a:gs>
                    </a:gsLst>
                    <a:lin ang="540000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22000" endPos="45500" dir="5400000" sy="-100000" algn="bl" rotWithShape="0"/>
                  </a:effectLst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金链计划核心优势总结</a:t>
              </a:r>
              <a:endParaRPr kumimoji="0" lang="zh-CN" altLang="en-US" sz="3200" b="1" i="0" u="none" strike="noStrike" kern="1200" cap="none" spc="-15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540" y="1751"/>
              <a:ext cx="15283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all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90204"/>
                  <a:ea typeface="微软雅黑" pitchFamily="34" charset="-122"/>
                  <a:cs typeface="+mn-cs"/>
                </a:rPr>
                <a:t>Summary of core advantages of the Golden Chain Plan</a:t>
              </a:r>
              <a:endParaRPr kumimoji="0" lang="en-US" altLang="zh-CN" sz="1200" b="0" i="0" u="none" strike="noStrike" kern="1200" cap="all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90204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4" name="AutoShape 5"/>
          <p:cNvSpPr/>
          <p:nvPr/>
        </p:nvSpPr>
        <p:spPr>
          <a:xfrm>
            <a:off x="696595" y="1818640"/>
            <a:ext cx="6705600" cy="4300855"/>
          </a:xfrm>
          <a:prstGeom prst="roundRect">
            <a:avLst>
              <a:gd name="adj" fmla="val 6160"/>
            </a:avLst>
          </a:prstGeom>
          <a:solidFill>
            <a:srgbClr val="060F2A">
              <a:alpha val="67000"/>
            </a:srgbClr>
          </a:solidFill>
          <a:ln w="12700" cap="flat" cmpd="sng">
            <a:solidFill>
              <a:srgbClr val="FFDA9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96595" y="1978660"/>
            <a:ext cx="6706235" cy="4256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强实力（背书</a:t>
            </a:r>
            <a:r>
              <a:rPr lang="en-US" altLang="zh-CN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 </a:t>
            </a: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流量</a:t>
            </a:r>
            <a:r>
              <a:rPr lang="en-US" altLang="zh-CN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 </a:t>
            </a: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资本）：</a:t>
            </a:r>
            <a:r>
              <a:rPr lang="zh-CN" altLang="en-US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老挝政府</a:t>
            </a:r>
            <a:r>
              <a:rPr lang="en-US" altLang="zh-CN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+AVEX Global+T. Rowe Price</a:t>
            </a:r>
            <a:r>
              <a:rPr lang="zh-CN" altLang="en-US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顶级背书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强审计：</a:t>
            </a:r>
            <a:r>
              <a:rPr lang="zh-CN" altLang="en-US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定期接受独立审计与储备披露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强锚定 ：</a:t>
            </a:r>
            <a:r>
              <a:rPr lang="zh-CN" altLang="en-US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黄金矿产储备为价值锚点</a:t>
            </a:r>
            <a:r>
              <a:rPr lang="en-US" altLang="zh-CN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USDA</a:t>
            </a:r>
            <a:r>
              <a:rPr lang="zh-CN" altLang="en-US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稳定币</a:t>
            </a:r>
            <a:endParaRPr lang="zh-CN" altLang="en-US" sz="14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强运营</a:t>
            </a:r>
            <a:r>
              <a:rPr lang="en-US" altLang="zh-CN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 </a:t>
            </a: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：</a:t>
            </a:r>
            <a:r>
              <a:rPr lang="zh-CN" altLang="en-US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专业运营团队</a:t>
            </a:r>
            <a:endParaRPr lang="zh-CN" altLang="en-US" sz="14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 noProof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强大内循环：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3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倍出局机制，</a:t>
            </a:r>
            <a:r>
              <a:rPr lang="zh-CN" altLang="en-US" sz="14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健康持续发展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强</a:t>
            </a:r>
            <a:r>
              <a:rPr lang="zh-CN" altLang="en-US" sz="1400" noProof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兜底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：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MH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体系中每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3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进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出注入保险池，作为体系循环保险兜底池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强暴富：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到期赎回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20%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自动购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ME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释放，更好流动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ME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，强制用户暴富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强落地：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产融结合，资本并购，市值共享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zh-CN" altLang="en-US" sz="1400">
                <a:solidFill>
                  <a:srgbClr val="FFDA94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强控盘：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独创宇宙平衡协议，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微软雅黑" pitchFamily="34" charset="-122"/>
                <a:sym typeface="+mn-ea"/>
              </a:rPr>
              <a:t>解决金融诸多难点，书写行业传奇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微软雅黑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/>
          <p:cNvSpPr txBox="1"/>
          <p:nvPr/>
        </p:nvSpPr>
        <p:spPr>
          <a:xfrm>
            <a:off x="147319" y="1927133"/>
            <a:ext cx="66290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i="0" u="none" strike="noStrike" kern="1200" cap="none" spc="-300" normalizeH="0" baseline="0" noProof="0">
                <a:ln>
                  <a:noFill/>
                </a:ln>
                <a:gradFill>
                  <a:gsLst>
                    <a:gs pos="0">
                      <a:srgbClr val="FFEFCD"/>
                    </a:gs>
                    <a:gs pos="100000">
                      <a:srgbClr val="FFC969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22000" endPos="45500" dir="5400000" sy="-100000" algn="bl" rotWithShape="0"/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THANKS</a:t>
            </a:r>
            <a:endParaRPr kumimoji="0" lang="zh-CN" altLang="en-US" sz="9600" b="1" i="0" u="none" strike="noStrike" kern="1200" cap="none" spc="-300" normalizeH="0" baseline="0" noProof="0">
              <a:ln>
                <a:noFill/>
              </a:ln>
              <a:gradFill>
                <a:gsLst>
                  <a:gs pos="0">
                    <a:srgbClr val="FFEFCD"/>
                  </a:gs>
                  <a:gs pos="100000">
                    <a:srgbClr val="FFC969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22000" endPos="45500" dir="5400000" sy="-100000" algn="bl" rotWithShape="0"/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870" y="-420281"/>
            <a:ext cx="4814570" cy="48145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25285" y="4110247"/>
            <a:ext cx="5306786" cy="9650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金链计划；重整行业秩序，破局时代痛点！</a:t>
            </a: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969"/>
              </a:buClr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正本清源，让价值回归本质！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14" y="70758"/>
            <a:ext cx="2797629" cy="108796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DIAGRAM_VIRTUALLY_FRAME" val="{&quot;height&quot;:293.4428346456692,&quot;left&quot;:58.28566929133858,&quot;top&quot;:140.7,&quot;width&quot;:835.7144094488191}"/>
</p:tagLst>
</file>

<file path=ppt/tags/tag133.xml><?xml version="1.0" encoding="utf-8"?>
<p:tagLst xmlns:p="http://schemas.openxmlformats.org/presentationml/2006/main">
  <p:tag name="KSO_WM_DIAGRAM_VIRTUALLY_FRAME" val="{&quot;height&quot;:293.4428346456692,&quot;left&quot;:58.28566929133858,&quot;top&quot;:140.7,&quot;width&quot;:835.7144094488191}"/>
</p:tagLst>
</file>

<file path=ppt/tags/tag134.xml><?xml version="1.0" encoding="utf-8"?>
<p:tagLst xmlns:p="http://schemas.openxmlformats.org/presentationml/2006/main">
  <p:tag name="KSO_WM_DIAGRAM_VIRTUALLY_FRAME" val="{&quot;height&quot;:293.4428346456692,&quot;left&quot;:58.28566929133858,&quot;top&quot;:140.7,&quot;width&quot;:835.7144094488191}"/>
</p:tagLst>
</file>

<file path=ppt/tags/tag135.xml><?xml version="1.0" encoding="utf-8"?>
<p:tagLst xmlns:p="http://schemas.openxmlformats.org/presentationml/2006/main">
  <p:tag name="KSO_WM_DIAGRAM_VIRTUALLY_FRAME" val="{&quot;height&quot;:293.4428346456692,&quot;left&quot;:58.28566929133858,&quot;top&quot;:140.7,&quot;width&quot;:835.7144094488191}"/>
</p:tagLst>
</file>

<file path=ppt/tags/tag136.xml><?xml version="1.0" encoding="utf-8"?>
<p:tagLst xmlns:p="http://schemas.openxmlformats.org/presentationml/2006/main">
  <p:tag name="KSO_WM_DIAGRAM_VIRTUALLY_FRAME" val="{&quot;height&quot;:293.4428346456692,&quot;left&quot;:58.28566929133858,&quot;top&quot;:140.7,&quot;width&quot;:835.7144094488191}"/>
</p:tagLst>
</file>

<file path=ppt/tags/tag137.xml><?xml version="1.0" encoding="utf-8"?>
<p:tagLst xmlns:p="http://schemas.openxmlformats.org/presentationml/2006/main">
  <p:tag name="KSO_WM_DIAGRAM_VIRTUALLY_FRAME" val="{&quot;height&quot;:293.4428346456692,&quot;left&quot;:58.28566929133858,&quot;top&quot;:140.7,&quot;width&quot;:835.7144094488191}"/>
</p:tagLst>
</file>

<file path=ppt/tags/tag138.xml><?xml version="1.0" encoding="utf-8"?>
<p:tagLst xmlns:p="http://schemas.openxmlformats.org/presentationml/2006/main">
  <p:tag name="KSO_DOCER_RESOURCE_TRACE_INFO" val="{&quot;id&quot;:&quot;&quot;,&quot;origin&quot;:0,&quot;type&quot;:&quot;icons&quot;,&quot;user&quot;:&quot;365038931&quot;}"/>
  <p:tag name="KSO_WM_DIAGRAM_VIRTUALLY_FRAME" val="{&quot;height&quot;:293.4428346456692,&quot;left&quot;:58.28566929133858,&quot;top&quot;:140.7,&quot;width&quot;:835.7144094488191}"/>
</p:tagLst>
</file>

<file path=ppt/tags/tag139.xml><?xml version="1.0" encoding="utf-8"?>
<p:tagLst xmlns:p="http://schemas.openxmlformats.org/presentationml/2006/main">
  <p:tag name="KSO_DOCER_RESOURCE_TRACE_INFO" val="{&quot;id&quot;:&quot;&quot;,&quot;origin&quot;:0,&quot;type&quot;:&quot;icons&quot;,&quot;user&quot;:&quot;365038931&quot;}"/>
  <p:tag name="KSO_WM_DIAGRAM_VIRTUALLY_FRAME" val="{&quot;height&quot;:293.4428346456692,&quot;left&quot;:58.28566929133858,&quot;top&quot;:140.7,&quot;width&quot;:835.7144094488191}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4_3"/>
  <p:tag name="KSO_WM_UNIT_ID" val="diagram20231062_3*o_h_i*1_4_3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062_3*o_h_x*1_4_1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3*49"/>
  <p:tag name="KSO_WM_UNIT_TYPE" val="o_h_x"/>
  <p:tag name="KSO_WM_UNIT_INDEX" val="1_4_1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1_3"/>
  <p:tag name="KSO_WM_UNIT_ID" val="diagram20231062_3*o_h_i*1_1_3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062_3*o_h_x*1_1_1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3*63"/>
  <p:tag name="KSO_WM_UNIT_TYPE" val="o_h_x"/>
  <p:tag name="KSO_WM_UNIT_INDEX" val="1_1_1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3_3"/>
  <p:tag name="KSO_WM_UNIT_ID" val="diagram20231062_3*o_h_i*1_3_3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062_3*o_h_x*1_3_1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0*54"/>
  <p:tag name="KSO_WM_UNIT_TYPE" val="o_h_x"/>
  <p:tag name="KSO_WM_UNIT_INDEX" val="1_3_1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2_3"/>
  <p:tag name="KSO_WM_UNIT_ID" val="diagram20231062_3*o_h_i*1_2_3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062_3*o_h_x*1_2_1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68*58"/>
  <p:tag name="KSO_WM_UNIT_TYPE" val="o_h_x"/>
  <p:tag name="KSO_WM_UNIT_INDEX" val="1_2_1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i"/>
  <p:tag name="KSO_WM_UNIT_INDEX" val="1_1_3"/>
  <p:tag name="KSO_WM_UNIT_ID" val="diagram20231062_3*o_h_i*1_1_3"/>
  <p:tag name="KSO_WM_TEMPLATE_CATEGORY" val="diagram"/>
  <p:tag name="KSO_WM_TEMPLATE_INDEX" val="2023106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6.95001220703125,&quot;left&quot;:49.221038818359375,&quot;top&quot;:143.29999389648438,&quot;width&quot;:775.3079223632812}"/>
  <p:tag name="KSO_WM_DIAGRAM_COLOR_MATCH_VALUE" val="{&quot;shape&quot;:{&quot;fill&quot;:{&quot;gradient&quot;:[{&quot;brightness&quot;:0.25,&quot;colorType&quot;:1,&quot;foreColorIndex&quot;:5,&quot;pos&quot;:0,&quot;transparency&quot;:0},{&quot;brightness&quot;:0.15000000596046448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TABLE_ENDDRAG_ORIGIN_RECT" val="827*264"/>
  <p:tag name="TABLE_ENDDRAG_RECT" val="62*174*827*264"/>
</p:tagLst>
</file>

<file path=ppt/tags/tag1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TABLE_ENDDRAG_ORIGIN_RECT" val="832*302"/>
  <p:tag name="TABLE_ENDDRAG_RECT" val="59*181*832*302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DIAGRAM_VIRTUALLY_FRAME" val="{&quot;height&quot;:198.25,&quot;left&quot;:604.95,&quot;top&quot;:220.45,&quot;width&quot;:220.25}"/>
</p:tagLst>
</file>

<file path=ppt/tags/tag184.xml><?xml version="1.0" encoding="utf-8"?>
<p:tagLst xmlns:p="http://schemas.openxmlformats.org/presentationml/2006/main">
  <p:tag name="KSO_WM_DIAGRAM_VIRTUALLY_FRAME" val="{&quot;height&quot;:198.25,&quot;left&quot;:604.95,&quot;top&quot;:220.45,&quot;width&quot;:220.25}"/>
</p:tagLst>
</file>

<file path=ppt/tags/tag185.xml><?xml version="1.0" encoding="utf-8"?>
<p:tagLst xmlns:p="http://schemas.openxmlformats.org/presentationml/2006/main">
  <p:tag name="KSO_WM_DIAGRAM_VIRTUALLY_FRAME" val="{&quot;height&quot;:198.25,&quot;left&quot;:604.95,&quot;top&quot;:220.45,&quot;width&quot;:220.25}"/>
</p:tagLst>
</file>

<file path=ppt/tags/tag186.xml><?xml version="1.0" encoding="utf-8"?>
<p:tagLst xmlns:p="http://schemas.openxmlformats.org/presentationml/2006/main">
  <p:tag name="KSO_WM_DIAGRAM_VIRTUALLY_FRAME" val="{&quot;height&quot;:198.25,&quot;left&quot;:604.95,&quot;top&quot;:220.45,&quot;width&quot;:220.25}"/>
</p:tagLst>
</file>

<file path=ppt/tags/tag187.xml><?xml version="1.0" encoding="utf-8"?>
<p:tagLst xmlns:p="http://schemas.openxmlformats.org/presentationml/2006/main">
  <p:tag name="KSO_WM_DIAGRAM_VIRTUALLY_FRAME" val="{&quot;height&quot;:198.25,&quot;left&quot;:604.95,&quot;top&quot;:220.45,&quot;width&quot;:220.25}"/>
</p:tagLst>
</file>

<file path=ppt/tags/tag188.xml><?xml version="1.0" encoding="utf-8"?>
<p:tagLst xmlns:p="http://schemas.openxmlformats.org/presentationml/2006/main">
  <p:tag name="KSO_WM_DIAGRAM_VIRTUALLY_FRAME" val="{&quot;height&quot;:198.25,&quot;left&quot;:604.95,&quot;top&quot;:220.45,&quot;width&quot;:220.25}"/>
</p:tagLst>
</file>

<file path=ppt/tags/tag1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50059191],&quot;65&quot;:[20205081]}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3261_1*n_h_h_i*1_2_1_1"/>
  <p:tag name="KSO_WM_TEMPLATE_CATEGORY" val="diagram"/>
  <p:tag name="KSO_WM_TEMPLATE_INDEX" val="20233261"/>
  <p:tag name="KSO_WM_UNIT_LAYERLEVEL" val="1_1_1_1"/>
  <p:tag name="KSO_WM_TAG_VERSION" val="3.0"/>
  <p:tag name="KSO_WM_DIAGRAM_MAX_ITEMCNT" val="3"/>
  <p:tag name="KSO_WM_DIAGRAM_MIN_ITEMCNT" val="3"/>
  <p:tag name="KSO_WM_DIAGRAM_VIRTUALLY_FRAME" val="{&quot;height&quot;:329.1173228346456,&quot;left&quot;:43.89680175781252,&quot;top&quot;:156.2,&quot;width&quot;:301.553198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20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3261_1*n_h_h_i*1_2_1_1"/>
  <p:tag name="KSO_WM_TEMPLATE_CATEGORY" val="diagram"/>
  <p:tag name="KSO_WM_TEMPLATE_INDEX" val="20233261"/>
  <p:tag name="KSO_WM_UNIT_LAYERLEVEL" val="1_1_1_1"/>
  <p:tag name="KSO_WM_TAG_VERSION" val="3.0"/>
  <p:tag name="KSO_WM_DIAGRAM_MAX_ITEMCNT" val="3"/>
  <p:tag name="KSO_WM_DIAGRAM_MIN_ITEMCNT" val="3"/>
  <p:tag name="KSO_WM_DIAGRAM_VIRTUALLY_FRAME" val="{&quot;height&quot;:329.1173228346456,&quot;left&quot;:43.89680175781252,&quot;top&quot;:156.2,&quot;width&quot;:301.553198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20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3261_1*n_h_h_i*1_2_1_1"/>
  <p:tag name="KSO_WM_TEMPLATE_CATEGORY" val="diagram"/>
  <p:tag name="KSO_WM_TEMPLATE_INDEX" val="20233261"/>
  <p:tag name="KSO_WM_UNIT_LAYERLEVEL" val="1_1_1_1"/>
  <p:tag name="KSO_WM_TAG_VERSION" val="3.0"/>
  <p:tag name="KSO_WM_DIAGRAM_MAX_ITEMCNT" val="3"/>
  <p:tag name="KSO_WM_DIAGRAM_MIN_ITEMCNT" val="3"/>
  <p:tag name="KSO_WM_DIAGRAM_VIRTUALLY_FRAME" val="{&quot;height&quot;:329.1173228346456,&quot;left&quot;:43.89680175781252,&quot;top&quot;:156.2,&quot;width&quot;:301.553198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2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TABLE_ENDDRAG_ORIGIN_RECT" val="887*343"/>
  <p:tag name="TABLE_ENDDRAG_RECT" val="38*130*887*343"/>
</p:tagLst>
</file>

<file path=ppt/tags/tag2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TABLE_ENDDRAG_ORIGIN_RECT" val="405*304"/>
  <p:tag name="TABLE_ENDDRAG_RECT" val="483*120*405*304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3261_1*n_h_h_i*1_2_1_1"/>
  <p:tag name="KSO_WM_TEMPLATE_CATEGORY" val="diagram"/>
  <p:tag name="KSO_WM_TEMPLATE_INDEX" val="20233261"/>
  <p:tag name="KSO_WM_UNIT_LAYERLEVEL" val="1_1_1_1"/>
  <p:tag name="KSO_WM_TAG_VERSION" val="3.0"/>
  <p:tag name="KSO_WM_DIAGRAM_MAX_ITEMCNT" val="3"/>
  <p:tag name="KSO_WM_DIAGRAM_MIN_ITEMCNT" val="3"/>
  <p:tag name="KSO_WM_DIAGRAM_VIRTUALLY_FRAME" val="{&quot;height&quot;:329.1173228346456,&quot;left&quot;:43.89680175781252,&quot;top&quot;:156.2,&quot;width&quot;:301.553198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2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3261_1*n_h_h_i*1_2_1_1"/>
  <p:tag name="KSO_WM_TEMPLATE_CATEGORY" val="diagram"/>
  <p:tag name="KSO_WM_TEMPLATE_INDEX" val="20233261"/>
  <p:tag name="KSO_WM_UNIT_LAYERLEVEL" val="1_1_1_1"/>
  <p:tag name="KSO_WM_TAG_VERSION" val="3.0"/>
  <p:tag name="KSO_WM_DIAGRAM_MAX_ITEMCNT" val="3"/>
  <p:tag name="KSO_WM_DIAGRAM_MIN_ITEMCNT" val="3"/>
  <p:tag name="KSO_WM_DIAGRAM_VIRTUALLY_FRAME" val="{&quot;height&quot;:329.1173228346456,&quot;left&quot;:43.89680175781252,&quot;top&quot;:156.2,&quot;width&quot;:301.553198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2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3261_1*n_h_h_i*1_2_1_1"/>
  <p:tag name="KSO_WM_TEMPLATE_CATEGORY" val="diagram"/>
  <p:tag name="KSO_WM_TEMPLATE_INDEX" val="20233261"/>
  <p:tag name="KSO_WM_UNIT_LAYERLEVEL" val="1_1_1_1"/>
  <p:tag name="KSO_WM_TAG_VERSION" val="3.0"/>
  <p:tag name="KSO_WM_DIAGRAM_MAX_ITEMCNT" val="3"/>
  <p:tag name="KSO_WM_DIAGRAM_MIN_ITEMCNT" val="3"/>
  <p:tag name="KSO_WM_DIAGRAM_VIRTUALLY_FRAME" val="{&quot;height&quot;:329.1173228346456,&quot;left&quot;:43.89680175781252,&quot;top&quot;:156.2,&quot;width&quot;:301.553198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20233261_1*n_h_h_i*1_2_1_1"/>
  <p:tag name="KSO_WM_TEMPLATE_CATEGORY" val="diagram"/>
  <p:tag name="KSO_WM_TEMPLATE_INDEX" val="20233261"/>
  <p:tag name="KSO_WM_UNIT_LAYERLEVEL" val="1_1_1_1"/>
  <p:tag name="KSO_WM_TAG_VERSION" val="3.0"/>
  <p:tag name="KSO_WM_DIAGRAM_MAX_ITEMCNT" val="3"/>
  <p:tag name="KSO_WM_DIAGRAM_MIN_ITEMCNT" val="3"/>
  <p:tag name="KSO_WM_DIAGRAM_VIRTUALLY_FRAME" val="{&quot;height&quot;:329.1173228346456,&quot;left&quot;:43.89680175781252,&quot;top&quot;:156.2,&quot;width&quot;:301.5531982421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2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7.xml><?xml version="1.0" encoding="utf-8"?>
<p:tagLst xmlns:p="http://schemas.openxmlformats.org/presentationml/2006/main">
  <p:tag name="RESOURCE_RECORD_KEY" val="{&quot;65&quot;:[20205081],&quot;70&quot;:[3314103]}"/>
  <p:tag name="resource_record_key" val="{&quot;10&quot;:[50059191],&quot;65&quot;:[20205081],&quot;70&quot;:[3314103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50000">
              <a:srgbClr val="C1FE04">
                <a:alpha val="25000"/>
              </a:srgbClr>
            </a:gs>
            <a:gs pos="100000">
              <a:srgbClr val="C1FE04">
                <a:alpha val="0"/>
              </a:srgbClr>
            </a:gs>
            <a:gs pos="0">
              <a:srgbClr val="C1FE04">
                <a:alpha val="55000"/>
              </a:srgbClr>
            </a:gs>
          </a:gsLst>
          <a:lin ang="16200000" scaled="1"/>
          <a:tileRect/>
        </a:gradFill>
        <a:ln w="12700" cap="flat" cmpd="sng" algn="ctr">
          <a:noFill/>
          <a:prstDash val="solid"/>
          <a:miter lim="800000"/>
        </a:ln>
      </a:spPr>
      <a:bodyPr rtlCol="0" anchor="ctr"/>
      <a:lstStyle>
        <a:defPPr algn="ctr">
          <a:defRPr>
            <a:solidFill>
              <a:sysClr val="window" lastClr="FFFFFF"/>
            </a:solidFill>
            <a:latin typeface="Montserrat" panose="00000800000000000000" charset="0"/>
            <a:ea typeface="MiSans Light" panose="00000400000000000000" charset="-122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5285</Words>
  <Application>WPS 表格</Application>
  <PresentationFormat>宽屏</PresentationFormat>
  <Paragraphs>716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4" baseType="lpstr">
      <vt:lpstr>Arial</vt:lpstr>
      <vt:lpstr>宋体</vt:lpstr>
      <vt:lpstr>Wingdings</vt:lpstr>
      <vt:lpstr>Montserrat</vt:lpstr>
      <vt:lpstr>苹方-简</vt:lpstr>
      <vt:lpstr>MiSans Light</vt:lpstr>
      <vt:lpstr>Wingdings</vt:lpstr>
      <vt:lpstr>微软雅黑</vt:lpstr>
      <vt:lpstr>Arial</vt:lpstr>
      <vt:lpstr>Bahnschrift SemiBold SemiCondensed</vt:lpstr>
      <vt:lpstr>宋体</vt:lpstr>
      <vt:lpstr>汉仪书宋二KW</vt:lpstr>
      <vt:lpstr>Arial Unicode MS</vt:lpstr>
      <vt:lpstr>Calibri</vt:lpstr>
      <vt:lpstr>MiSans Light</vt:lpstr>
      <vt:lpstr>微软雅黑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Wendy</dc:creator>
  <cp:lastModifiedBy>差</cp:lastModifiedBy>
  <cp:revision>292</cp:revision>
  <dcterms:created xsi:type="dcterms:W3CDTF">2026-08-18T09:54:43Z</dcterms:created>
  <dcterms:modified xsi:type="dcterms:W3CDTF">2026-08-18T09:54:43Z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2052-12.1.24031.24031</vt:lpwstr>
  </property>
  <property fmtid="{D5CDD505-2E9C-101B-9397-08002B2CF9AE}" pid="3" name="ICV">
    <vt:lpwstr>A6DD5876A95BEBCDE32B846A560B1B9B_43</vt:lpwstr>
  </property>
</Properties>
</file>